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277" r:id="rId19"/>
    <p:sldId id="361" r:id="rId20"/>
    <p:sldId id="278" r:id="rId21"/>
    <p:sldId id="291" r:id="rId22"/>
    <p:sldId id="289" r:id="rId23"/>
    <p:sldId id="359" r:id="rId24"/>
    <p:sldId id="274" r:id="rId25"/>
    <p:sldId id="364" r:id="rId26"/>
    <p:sldId id="292" r:id="rId27"/>
    <p:sldId id="294" r:id="rId28"/>
    <p:sldId id="282" r:id="rId29"/>
    <p:sldId id="365" r:id="rId30"/>
    <p:sldId id="298" r:id="rId31"/>
    <p:sldId id="300" r:id="rId32"/>
    <p:sldId id="281" r:id="rId33"/>
    <p:sldId id="366" r:id="rId34"/>
    <p:sldId id="302" r:id="rId35"/>
    <p:sldId id="304" r:id="rId36"/>
    <p:sldId id="327" r:id="rId37"/>
    <p:sldId id="367" r:id="rId38"/>
    <p:sldId id="328" r:id="rId39"/>
    <p:sldId id="330" r:id="rId40"/>
    <p:sldId id="331" r:id="rId41"/>
    <p:sldId id="332" r:id="rId42"/>
    <p:sldId id="373" r:id="rId43"/>
    <p:sldId id="334" r:id="rId44"/>
    <p:sldId id="352" r:id="rId45"/>
    <p:sldId id="368" r:id="rId46"/>
    <p:sldId id="335" r:id="rId47"/>
    <p:sldId id="338" r:id="rId48"/>
    <p:sldId id="344" r:id="rId49"/>
    <p:sldId id="369" r:id="rId50"/>
    <p:sldId id="345" r:id="rId51"/>
    <p:sldId id="347" r:id="rId52"/>
    <p:sldId id="348" r:id="rId53"/>
    <p:sldId id="370" r:id="rId54"/>
    <p:sldId id="349" r:id="rId55"/>
    <p:sldId id="351" r:id="rId56"/>
    <p:sldId id="280" r:id="rId5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09" autoAdjust="0"/>
    <p:restoredTop sz="94834" autoAdjust="0"/>
  </p:normalViewPr>
  <p:slideViewPr>
    <p:cSldViewPr>
      <p:cViewPr varScale="1">
        <p:scale>
          <a:sx n="87" d="100"/>
          <a:sy n="87" d="100"/>
        </p:scale>
        <p:origin x="104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398415964334372E-2"/>
          <c:y val="0.13116417701470373"/>
          <c:w val="0.90103880465091701"/>
          <c:h val="0.69591574400831957"/>
        </c:manualLayout>
      </c:layout>
      <c:barChart>
        <c:barDir val="col"/>
        <c:grouping val="clustered"/>
        <c:varyColors val="0"/>
        <c:ser>
          <c:idx val="0"/>
          <c:order val="1"/>
          <c:spPr>
            <a:solidFill>
              <a:sysClr val="window" lastClr="FFFFFF">
                <a:lumMod val="85000"/>
              </a:sysClr>
            </a:solidFill>
            <a:ln>
              <a:solidFill>
                <a:sysClr val="window" lastClr="FFFFFF">
                  <a:lumMod val="85000"/>
                </a:sysClr>
              </a:solidFill>
            </a:ln>
            <a:effectLst/>
          </c:spPr>
          <c:invertIfNegative val="0"/>
          <c:cat>
            <c:strRef>
              <c:f>Report4_Data!$E$10:$E$68</c:f>
              <c:strCache>
                <c:ptCount val="58"/>
                <c:pt idx="0">
                  <c:v>                    Jan 20</c:v>
                </c:pt>
                <c:pt idx="4">
                  <c:v>                      Feb 20</c:v>
                </c:pt>
                <c:pt idx="9">
                  <c:v>                    Mar 20</c:v>
                </c:pt>
                <c:pt idx="13">
                  <c:v>                     Apr 20</c:v>
                </c:pt>
                <c:pt idx="17">
                  <c:v>                    May 20</c:v>
                </c:pt>
                <c:pt idx="22">
                  <c:v>                   Jun 20</c:v>
                </c:pt>
                <c:pt idx="26">
                  <c:v>                 Jul 20</c:v>
                </c:pt>
                <c:pt idx="30">
                  <c:v>                 Aug 20</c:v>
                </c:pt>
                <c:pt idx="35">
                  <c:v>                 Sep 20</c:v>
                </c:pt>
                <c:pt idx="39">
                  <c:v>                 Oct 20</c:v>
                </c:pt>
                <c:pt idx="44">
                  <c:v>                 Nov 20</c:v>
                </c:pt>
                <c:pt idx="48">
                  <c:v>                 Dec 20</c:v>
                </c:pt>
                <c:pt idx="52">
                  <c:v>                       Jan 21</c:v>
                </c:pt>
                <c:pt idx="57">
                  <c:v>Feb</c:v>
                </c:pt>
              </c:strCache>
            </c:strRef>
          </c:cat>
          <c:val>
            <c:numRef>
              <c:f>Report4_Data!$F$10:$F$68</c:f>
              <c:numCache>
                <c:formatCode>#,##0</c:formatCode>
                <c:ptCount val="59"/>
                <c:pt idx="0">
                  <c:v>0</c:v>
                </c:pt>
                <c:pt idx="1">
                  <c:v>0</c:v>
                </c:pt>
                <c:pt idx="2">
                  <c:v>0</c:v>
                </c:pt>
                <c:pt idx="3">
                  <c:v>0</c:v>
                </c:pt>
                <c:pt idx="4">
                  <c:v>8000</c:v>
                </c:pt>
                <c:pt idx="5">
                  <c:v>8000</c:v>
                </c:pt>
                <c:pt idx="6">
                  <c:v>8000</c:v>
                </c:pt>
                <c:pt idx="7">
                  <c:v>8000</c:v>
                </c:pt>
                <c:pt idx="8">
                  <c:v>0</c:v>
                </c:pt>
                <c:pt idx="9">
                  <c:v>0</c:v>
                </c:pt>
                <c:pt idx="10">
                  <c:v>0</c:v>
                </c:pt>
                <c:pt idx="11">
                  <c:v>0</c:v>
                </c:pt>
                <c:pt idx="12">
                  <c:v>0</c:v>
                </c:pt>
                <c:pt idx="13">
                  <c:v>8000</c:v>
                </c:pt>
                <c:pt idx="14">
                  <c:v>8000</c:v>
                </c:pt>
                <c:pt idx="15">
                  <c:v>8000</c:v>
                </c:pt>
                <c:pt idx="16">
                  <c:v>8000</c:v>
                </c:pt>
                <c:pt idx="17">
                  <c:v>0</c:v>
                </c:pt>
                <c:pt idx="18">
                  <c:v>0</c:v>
                </c:pt>
                <c:pt idx="19">
                  <c:v>0</c:v>
                </c:pt>
                <c:pt idx="20">
                  <c:v>0</c:v>
                </c:pt>
                <c:pt idx="21">
                  <c:v>8000</c:v>
                </c:pt>
                <c:pt idx="22">
                  <c:v>8000</c:v>
                </c:pt>
                <c:pt idx="23">
                  <c:v>8000</c:v>
                </c:pt>
                <c:pt idx="24">
                  <c:v>8000</c:v>
                </c:pt>
                <c:pt idx="25">
                  <c:v>8000</c:v>
                </c:pt>
                <c:pt idx="26">
                  <c:v>0</c:v>
                </c:pt>
                <c:pt idx="27">
                  <c:v>0</c:v>
                </c:pt>
                <c:pt idx="28">
                  <c:v>0</c:v>
                </c:pt>
                <c:pt idx="29">
                  <c:v>0</c:v>
                </c:pt>
                <c:pt idx="30">
                  <c:v>8000</c:v>
                </c:pt>
                <c:pt idx="31">
                  <c:v>8000</c:v>
                </c:pt>
                <c:pt idx="32">
                  <c:v>8000</c:v>
                </c:pt>
                <c:pt idx="33">
                  <c:v>8000</c:v>
                </c:pt>
                <c:pt idx="34">
                  <c:v>0</c:v>
                </c:pt>
                <c:pt idx="35">
                  <c:v>0</c:v>
                </c:pt>
                <c:pt idx="36">
                  <c:v>0</c:v>
                </c:pt>
                <c:pt idx="37">
                  <c:v>0</c:v>
                </c:pt>
                <c:pt idx="38">
                  <c:v>0</c:v>
                </c:pt>
                <c:pt idx="39">
                  <c:v>8000</c:v>
                </c:pt>
                <c:pt idx="40">
                  <c:v>8000</c:v>
                </c:pt>
                <c:pt idx="41">
                  <c:v>8000</c:v>
                </c:pt>
                <c:pt idx="42">
                  <c:v>8000</c:v>
                </c:pt>
                <c:pt idx="43">
                  <c:v>0</c:v>
                </c:pt>
                <c:pt idx="44">
                  <c:v>0</c:v>
                </c:pt>
                <c:pt idx="45">
                  <c:v>0</c:v>
                </c:pt>
                <c:pt idx="46">
                  <c:v>0</c:v>
                </c:pt>
                <c:pt idx="47">
                  <c:v>0</c:v>
                </c:pt>
                <c:pt idx="48">
                  <c:v>8000</c:v>
                </c:pt>
                <c:pt idx="49">
                  <c:v>8000</c:v>
                </c:pt>
                <c:pt idx="50">
                  <c:v>8000</c:v>
                </c:pt>
                <c:pt idx="51">
                  <c:v>8000</c:v>
                </c:pt>
                <c:pt idx="52">
                  <c:v>0</c:v>
                </c:pt>
                <c:pt idx="53">
                  <c:v>0</c:v>
                </c:pt>
                <c:pt idx="54">
                  <c:v>0</c:v>
                </c:pt>
                <c:pt idx="55">
                  <c:v>0</c:v>
                </c:pt>
                <c:pt idx="56">
                  <c:v>0</c:v>
                </c:pt>
                <c:pt idx="57" formatCode="_(* #,##0_);_(* \(#,##0\);_(* &quot;-&quot;??_);_(@_)">
                  <c:v>8000</c:v>
                </c:pt>
                <c:pt idx="58" formatCode="_(* #,##0_);_(* \(#,##0\);_(* &quot;-&quot;??_);_(@_)">
                  <c:v>8000</c:v>
                </c:pt>
              </c:numCache>
            </c:numRef>
          </c:val>
          <c:extLst>
            <c:ext xmlns:c16="http://schemas.microsoft.com/office/drawing/2014/chart" uri="{C3380CC4-5D6E-409C-BE32-E72D297353CC}">
              <c16:uniqueId val="{00000000-1900-423C-A8CB-6F4A21CC3776}"/>
            </c:ext>
          </c:extLst>
        </c:ser>
        <c:dLbls>
          <c:showLegendKey val="0"/>
          <c:showVal val="0"/>
          <c:showCatName val="0"/>
          <c:showSerName val="0"/>
          <c:showPercent val="0"/>
          <c:showBubbleSize val="0"/>
        </c:dLbls>
        <c:gapWidth val="0"/>
        <c:overlap val="100"/>
        <c:axId val="416440904"/>
        <c:axId val="416439264"/>
      </c:barChart>
      <c:lineChart>
        <c:grouping val="standard"/>
        <c:varyColors val="0"/>
        <c:ser>
          <c:idx val="1"/>
          <c:order val="0"/>
          <c:spPr>
            <a:ln w="28575" cap="rnd">
              <a:solidFill>
                <a:srgbClr val="00B050"/>
              </a:solidFill>
              <a:round/>
            </a:ln>
            <a:effectLst/>
          </c:spPr>
          <c:marker>
            <c:symbol val="none"/>
          </c:marker>
          <c:cat>
            <c:strRef>
              <c:f>Report4_Data!$E$10:$E$68</c:f>
              <c:strCache>
                <c:ptCount val="58"/>
                <c:pt idx="0">
                  <c:v>                    Jan 20</c:v>
                </c:pt>
                <c:pt idx="4">
                  <c:v>                      Feb 20</c:v>
                </c:pt>
                <c:pt idx="9">
                  <c:v>                    Mar 20</c:v>
                </c:pt>
                <c:pt idx="13">
                  <c:v>                     Apr 20</c:v>
                </c:pt>
                <c:pt idx="17">
                  <c:v>                    May 20</c:v>
                </c:pt>
                <c:pt idx="22">
                  <c:v>                   Jun 20</c:v>
                </c:pt>
                <c:pt idx="26">
                  <c:v>                 Jul 20</c:v>
                </c:pt>
                <c:pt idx="30">
                  <c:v>                 Aug 20</c:v>
                </c:pt>
                <c:pt idx="35">
                  <c:v>                 Sep 20</c:v>
                </c:pt>
                <c:pt idx="39">
                  <c:v>                 Oct 20</c:v>
                </c:pt>
                <c:pt idx="44">
                  <c:v>                 Nov 20</c:v>
                </c:pt>
                <c:pt idx="48">
                  <c:v>                 Dec 20</c:v>
                </c:pt>
                <c:pt idx="52">
                  <c:v>                       Jan 21</c:v>
                </c:pt>
                <c:pt idx="57">
                  <c:v>Feb</c:v>
                </c:pt>
              </c:strCache>
            </c:strRef>
          </c:cat>
          <c:val>
            <c:numRef>
              <c:f>Report4_Data!$G$10:$G$68</c:f>
              <c:numCache>
                <c:formatCode>General</c:formatCode>
                <c:ptCount val="59"/>
                <c:pt idx="0">
                  <c:v>5672</c:v>
                </c:pt>
                <c:pt idx="1">
                  <c:v>5376</c:v>
                </c:pt>
                <c:pt idx="2">
                  <c:v>4610</c:v>
                </c:pt>
                <c:pt idx="3">
                  <c:v>4635</c:v>
                </c:pt>
                <c:pt idx="4">
                  <c:v>5641</c:v>
                </c:pt>
                <c:pt idx="5">
                  <c:v>5801</c:v>
                </c:pt>
                <c:pt idx="6">
                  <c:v>7660</c:v>
                </c:pt>
                <c:pt idx="7">
                  <c:v>5710</c:v>
                </c:pt>
                <c:pt idx="8">
                  <c:v>5261</c:v>
                </c:pt>
                <c:pt idx="9">
                  <c:v>7242</c:v>
                </c:pt>
                <c:pt idx="10">
                  <c:v>4408</c:v>
                </c:pt>
                <c:pt idx="11">
                  <c:v>5541</c:v>
                </c:pt>
                <c:pt idx="12">
                  <c:v>3376</c:v>
                </c:pt>
                <c:pt idx="13">
                  <c:v>3367</c:v>
                </c:pt>
                <c:pt idx="14">
                  <c:v>2772</c:v>
                </c:pt>
                <c:pt idx="15">
                  <c:v>2715</c:v>
                </c:pt>
                <c:pt idx="16">
                  <c:v>2807</c:v>
                </c:pt>
                <c:pt idx="17">
                  <c:v>2121</c:v>
                </c:pt>
                <c:pt idx="18">
                  <c:v>3180</c:v>
                </c:pt>
                <c:pt idx="19">
                  <c:v>2257</c:v>
                </c:pt>
                <c:pt idx="20">
                  <c:v>3644</c:v>
                </c:pt>
                <c:pt idx="21">
                  <c:v>4384</c:v>
                </c:pt>
                <c:pt idx="22">
                  <c:v>4328</c:v>
                </c:pt>
                <c:pt idx="23">
                  <c:v>5939</c:v>
                </c:pt>
                <c:pt idx="24">
                  <c:v>5005</c:v>
                </c:pt>
                <c:pt idx="25">
                  <c:v>5301</c:v>
                </c:pt>
                <c:pt idx="26">
                  <c:v>3445</c:v>
                </c:pt>
                <c:pt idx="27">
                  <c:v>4647</c:v>
                </c:pt>
                <c:pt idx="28">
                  <c:v>4169</c:v>
                </c:pt>
                <c:pt idx="29">
                  <c:v>5079</c:v>
                </c:pt>
                <c:pt idx="30">
                  <c:v>5508</c:v>
                </c:pt>
                <c:pt idx="31">
                  <c:v>5635</c:v>
                </c:pt>
                <c:pt idx="32">
                  <c:v>3522</c:v>
                </c:pt>
                <c:pt idx="33">
                  <c:v>4608</c:v>
                </c:pt>
                <c:pt idx="34">
                  <c:v>4984</c:v>
                </c:pt>
                <c:pt idx="35">
                  <c:v>5997</c:v>
                </c:pt>
                <c:pt idx="36">
                  <c:v>4705</c:v>
                </c:pt>
                <c:pt idx="37">
                  <c:v>4691</c:v>
                </c:pt>
                <c:pt idx="38">
                  <c:v>3464</c:v>
                </c:pt>
                <c:pt idx="39">
                  <c:v>4680</c:v>
                </c:pt>
                <c:pt idx="40">
                  <c:v>4896</c:v>
                </c:pt>
                <c:pt idx="41">
                  <c:v>4902</c:v>
                </c:pt>
                <c:pt idx="42" formatCode="#,##0">
                  <c:v>4463</c:v>
                </c:pt>
                <c:pt idx="43" formatCode="#,##0">
                  <c:v>5050</c:v>
                </c:pt>
                <c:pt idx="44" formatCode="#,##0">
                  <c:v>4516</c:v>
                </c:pt>
                <c:pt idx="45" formatCode="#,##0">
                  <c:v>3511</c:v>
                </c:pt>
                <c:pt idx="46" formatCode="#,##0">
                  <c:v>3754</c:v>
                </c:pt>
                <c:pt idx="47" formatCode="#,##0">
                  <c:v>3482</c:v>
                </c:pt>
                <c:pt idx="48" formatCode="#,##0">
                  <c:v>3354</c:v>
                </c:pt>
                <c:pt idx="49" formatCode="#,##0">
                  <c:v>4672</c:v>
                </c:pt>
                <c:pt idx="50" formatCode="#,##0">
                  <c:v>3943</c:v>
                </c:pt>
                <c:pt idx="51" formatCode="#,##0">
                  <c:v>3355</c:v>
                </c:pt>
                <c:pt idx="52" formatCode="#,##0">
                  <c:v>2430</c:v>
                </c:pt>
                <c:pt idx="53" formatCode="#,##0">
                  <c:v>4629</c:v>
                </c:pt>
                <c:pt idx="54" formatCode="#,##0">
                  <c:v>5597</c:v>
                </c:pt>
                <c:pt idx="55" formatCode="#,##0">
                  <c:v>4493</c:v>
                </c:pt>
                <c:pt idx="56">
                  <c:v>4127</c:v>
                </c:pt>
                <c:pt idx="57">
                  <c:v>3950</c:v>
                </c:pt>
                <c:pt idx="58">
                  <c:v>4022</c:v>
                </c:pt>
              </c:numCache>
            </c:numRef>
          </c:val>
          <c:smooth val="0"/>
          <c:extLst>
            <c:ext xmlns:c16="http://schemas.microsoft.com/office/drawing/2014/chart" uri="{C3380CC4-5D6E-409C-BE32-E72D297353CC}">
              <c16:uniqueId val="{00000001-1900-423C-A8CB-6F4A21CC3776}"/>
            </c:ext>
          </c:extLst>
        </c:ser>
        <c:dLbls>
          <c:showLegendKey val="0"/>
          <c:showVal val="0"/>
          <c:showCatName val="0"/>
          <c:showSerName val="0"/>
          <c:showPercent val="0"/>
          <c:showBubbleSize val="0"/>
        </c:dLbls>
        <c:marker val="1"/>
        <c:smooth val="0"/>
        <c:axId val="416440904"/>
        <c:axId val="416439264"/>
      </c:lineChart>
      <c:catAx>
        <c:axId val="416440904"/>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b="1">
                    <a:solidFill>
                      <a:sysClr val="windowText" lastClr="000000"/>
                    </a:solidFill>
                  </a:rPr>
                  <a:t>Week</a:t>
                </a:r>
                <a:r>
                  <a:rPr lang="en-US" b="1" baseline="0">
                    <a:solidFill>
                      <a:sysClr val="windowText" lastClr="000000"/>
                    </a:solidFill>
                  </a:rPr>
                  <a:t> Ending</a:t>
                </a:r>
                <a:endParaRPr lang="en-US" b="1">
                  <a:solidFill>
                    <a:sysClr val="windowText" lastClr="000000"/>
                  </a:solidFill>
                </a:endParaRPr>
              </a:p>
            </c:rich>
          </c:tx>
          <c:layout>
            <c:manualLayout>
              <c:xMode val="edge"/>
              <c:yMode val="edge"/>
              <c:x val="0.45579476858227863"/>
              <c:y val="0.90837764268716203"/>
            </c:manualLayout>
          </c:layout>
          <c:overlay val="0"/>
          <c:spPr>
            <a:noFill/>
            <a:ln>
              <a:solidFill>
                <a:sysClr val="window" lastClr="FFFFFF"/>
              </a:solid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rgbClr val="44546A"/>
            </a:solidFill>
            <a:round/>
          </a:ln>
          <a:effectLst/>
        </c:spPr>
        <c:txPr>
          <a:bodyPr rot="-60000000" spcFirstLastPara="1" vertOverflow="ellipsis" vert="horz" wrap="square" anchor="ctr" anchorCtr="0"/>
          <a:lstStyle/>
          <a:p>
            <a:pPr>
              <a:defRPr sz="550" b="0" i="0" u="none" strike="noStrike" kern="1200" baseline="0">
                <a:solidFill>
                  <a:sysClr val="windowText" lastClr="000000"/>
                </a:solidFill>
                <a:latin typeface="+mn-lt"/>
                <a:ea typeface="+mn-ea"/>
                <a:cs typeface="+mn-cs"/>
              </a:defRPr>
            </a:pPr>
            <a:endParaRPr lang="en-US"/>
          </a:p>
        </c:txPr>
        <c:crossAx val="416439264"/>
        <c:crosses val="autoZero"/>
        <c:auto val="1"/>
        <c:lblAlgn val="ctr"/>
        <c:lblOffset val="100"/>
        <c:noMultiLvlLbl val="0"/>
      </c:catAx>
      <c:valAx>
        <c:axId val="416439264"/>
        <c:scaling>
          <c:orientation val="minMax"/>
          <c:max val="8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6440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a:solidFill>
                  <a:schemeClr val="tx1"/>
                </a:solidFill>
              </a:rPr>
              <a:t>Note: 41% of records have been </a:t>
            </a:r>
            <a:br>
              <a:rPr lang="en-US" sz="1000">
                <a:solidFill>
                  <a:schemeClr val="tx1"/>
                </a:solidFill>
              </a:rPr>
            </a:br>
            <a:r>
              <a:rPr lang="en-US" sz="1000">
                <a:solidFill>
                  <a:schemeClr val="tx1"/>
                </a:solidFill>
              </a:rPr>
              <a:t>excluded because they do not </a:t>
            </a:r>
            <a:br>
              <a:rPr lang="en-US" sz="1000">
                <a:solidFill>
                  <a:schemeClr val="tx1"/>
                </a:solidFill>
              </a:rPr>
            </a:br>
            <a:r>
              <a:rPr lang="en-US" sz="1000">
                <a:solidFill>
                  <a:schemeClr val="tx1"/>
                </a:solidFill>
              </a:rPr>
              <a:t>include a degree level.  As a result, </a:t>
            </a:r>
          </a:p>
          <a:p>
            <a:pPr algn="l">
              <a:defRPr>
                <a:solidFill>
                  <a:schemeClr val="tx1"/>
                </a:solidFill>
              </a:defRPr>
            </a:pPr>
            <a:r>
              <a:rPr lang="en-US" sz="1000">
                <a:solidFill>
                  <a:schemeClr val="tx1"/>
                </a:solidFill>
              </a:rPr>
              <a:t>the chart below may not be</a:t>
            </a:r>
          </a:p>
          <a:p>
            <a:pPr algn="l">
              <a:defRPr>
                <a:solidFill>
                  <a:schemeClr val="tx1"/>
                </a:solidFill>
              </a:defRPr>
            </a:pPr>
            <a:r>
              <a:rPr lang="en-US" sz="1000">
                <a:solidFill>
                  <a:schemeClr val="tx1"/>
                </a:solidFill>
              </a:rPr>
              <a:t>representative of the full sample.</a:t>
            </a:r>
          </a:p>
        </c:rich>
      </c:tx>
      <c:layout>
        <c:manualLayout>
          <c:xMode val="edge"/>
          <c:yMode val="edge"/>
          <c:x val="0.64513319795764268"/>
          <c:y val="3.1576729222810754E-2"/>
        </c:manualLayout>
      </c:layout>
      <c:overlay val="0"/>
      <c:spPr>
        <a:solidFill>
          <a:schemeClr val="bg1"/>
        </a:solidFill>
        <a:ln>
          <a:solidFill>
            <a:schemeClr val="tx1"/>
          </a:solidFill>
        </a:ln>
      </c:spPr>
    </c:title>
    <c:autoTitleDeleted val="0"/>
    <c:plotArea>
      <c:layout>
        <c:manualLayout>
          <c:layoutTarget val="inner"/>
          <c:xMode val="edge"/>
          <c:yMode val="edge"/>
          <c:x val="0.26303185560709019"/>
          <c:y val="0.21069752414945242"/>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4FA4-4003-B69C-9F381CBAE591}"/>
              </c:ext>
            </c:extLst>
          </c:dPt>
          <c:dPt>
            <c:idx val="1"/>
            <c:bubble3D val="0"/>
            <c:spPr>
              <a:solidFill>
                <a:srgbClr val="B03118"/>
              </a:solidFill>
              <a:ln>
                <a:solidFill>
                  <a:schemeClr val="bg1"/>
                </a:solidFill>
              </a:ln>
            </c:spPr>
            <c:extLst>
              <c:ext xmlns:c16="http://schemas.microsoft.com/office/drawing/2014/chart" uri="{C3380CC4-5D6E-409C-BE32-E72D297353CC}">
                <c16:uniqueId val="{00000003-4FA4-4003-B69C-9F381CBAE591}"/>
              </c:ext>
            </c:extLst>
          </c:dPt>
          <c:dPt>
            <c:idx val="2"/>
            <c:bubble3D val="0"/>
            <c:spPr>
              <a:solidFill>
                <a:srgbClr val="9148C8"/>
              </a:solidFill>
              <a:ln>
                <a:solidFill>
                  <a:schemeClr val="bg1"/>
                </a:solidFill>
              </a:ln>
            </c:spPr>
            <c:extLst>
              <c:ext xmlns:c16="http://schemas.microsoft.com/office/drawing/2014/chart" uri="{C3380CC4-5D6E-409C-BE32-E72D297353CC}">
                <c16:uniqueId val="{00000005-4FA4-4003-B69C-9F381CBAE591}"/>
              </c:ext>
            </c:extLst>
          </c:dPt>
          <c:dPt>
            <c:idx val="3"/>
            <c:bubble3D val="0"/>
            <c:spPr>
              <a:solidFill>
                <a:srgbClr val="4FB76F"/>
              </a:solidFill>
              <a:ln>
                <a:solidFill>
                  <a:schemeClr val="bg1"/>
                </a:solidFill>
              </a:ln>
            </c:spPr>
            <c:extLst>
              <c:ext xmlns:c16="http://schemas.microsoft.com/office/drawing/2014/chart" uri="{C3380CC4-5D6E-409C-BE32-E72D297353CC}">
                <c16:uniqueId val="{00000007-4FA4-4003-B69C-9F381CBAE591}"/>
              </c:ext>
            </c:extLst>
          </c:dPt>
          <c:dPt>
            <c:idx val="5"/>
            <c:bubble3D val="0"/>
            <c:spPr>
              <a:solidFill>
                <a:schemeClr val="accent6"/>
              </a:solidFill>
              <a:ln>
                <a:solidFill>
                  <a:schemeClr val="bg1"/>
                </a:solidFill>
              </a:ln>
            </c:spPr>
            <c:extLst>
              <c:ext xmlns:c16="http://schemas.microsoft.com/office/drawing/2014/chart" uri="{C3380CC4-5D6E-409C-BE32-E72D297353CC}">
                <c16:uniqueId val="{00000009-4FA4-4003-B69C-9F381CBAE591}"/>
              </c:ext>
            </c:extLst>
          </c:dPt>
          <c:dLbls>
            <c:dLbl>
              <c:idx val="0"/>
              <c:layout>
                <c:manualLayout>
                  <c:x val="-0.22519631107755367"/>
                  <c:y val="6.56435115377556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FA4-4003-B69C-9F381CBAE591}"/>
                </c:ext>
              </c:extLst>
            </c:dLbl>
            <c:dLbl>
              <c:idx val="1"/>
              <c:layout>
                <c:manualLayout>
                  <c:x val="0.21692697659367927"/>
                  <c:y val="-0.15428748934383354"/>
                </c:manualLayout>
              </c:layout>
              <c:tx>
                <c:rich>
                  <a:bodyPr/>
                  <a:lstStyle/>
                  <a:p>
                    <a:r>
                      <a:rPr lang="en-US"/>
                      <a:t>Bachelor's</a:t>
                    </a:r>
                    <a:r>
                      <a:rPr lang="en-US" baseline="0"/>
                      <a:t> Degree</a:t>
                    </a:r>
                    <a:r>
                      <a:rPr lang="en-US"/>
                      <a:t>
40%</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4FA4-4003-B69C-9F381CBAE591}"/>
                </c:ext>
              </c:extLst>
            </c:dLbl>
            <c:dLbl>
              <c:idx val="2"/>
              <c:layout>
                <c:manualLayout>
                  <c:x val="-3.9185632617840617E-2"/>
                  <c:y val="5.362336809068646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FA4-4003-B69C-9F381CBAE591}"/>
                </c:ext>
              </c:extLst>
            </c:dLbl>
            <c:dLbl>
              <c:idx val="3"/>
              <c:layout>
                <c:manualLayout>
                  <c:x val="-2.8446230180131551E-2"/>
                  <c:y val="-2.310849651672316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FA4-4003-B69C-9F381CBAE591}"/>
                </c:ext>
              </c:extLst>
            </c:dLbl>
            <c:dLbl>
              <c:idx val="4"/>
              <c:layout>
                <c:manualLayout>
                  <c:x val="2.4977348721820732E-2"/>
                  <c:y val="-2.789381661800877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4FA4-4003-B69C-9F381CBAE591}"/>
                </c:ext>
              </c:extLst>
            </c:dLbl>
            <c:dLbl>
              <c:idx val="5"/>
              <c:layout>
                <c:manualLayout>
                  <c:x val="0.11839697263869414"/>
                  <c:y val="1.221771339934877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FA4-4003-B69C-9F381CBAE591}"/>
                </c:ext>
              </c:extLst>
            </c:dLbl>
            <c:spPr>
              <a:noFill/>
              <a:ln>
                <a:noFill/>
              </a:ln>
              <a:effectLst/>
            </c:spPr>
            <c:txPr>
              <a:bodyPr/>
              <a:lstStyle/>
              <a:p>
                <a:pPr>
                  <a:defRPr sz="11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Report2_Data!$A$2:$A$6</c:f>
              <c:strCache>
                <c:ptCount val="5"/>
                <c:pt idx="0">
                  <c:v>High school or vocational training</c:v>
                </c:pt>
                <c:pt idx="1">
                  <c:v>Bachelor's degree</c:v>
                </c:pt>
                <c:pt idx="2">
                  <c:v>Associate's degree</c:v>
                </c:pt>
                <c:pt idx="3">
                  <c:v>Master's degree</c:v>
                </c:pt>
                <c:pt idx="4">
                  <c:v>Doctoral degree</c:v>
                </c:pt>
              </c:strCache>
            </c:strRef>
          </c:cat>
          <c:val>
            <c:numRef>
              <c:f>Report2_Data!$B$2:$B$6</c:f>
              <c:numCache>
                <c:formatCode>#,##0</c:formatCode>
                <c:ptCount val="5"/>
                <c:pt idx="0">
                  <c:v>12523</c:v>
                </c:pt>
                <c:pt idx="1">
                  <c:v>12051</c:v>
                </c:pt>
                <c:pt idx="2">
                  <c:v>2053</c:v>
                </c:pt>
                <c:pt idx="3">
                  <c:v>1428</c:v>
                </c:pt>
                <c:pt idx="4">
                  <c:v>613</c:v>
                </c:pt>
              </c:numCache>
            </c:numRef>
          </c:val>
          <c:extLst>
            <c:ext xmlns:c16="http://schemas.microsoft.com/office/drawing/2014/chart" uri="{C3380CC4-5D6E-409C-BE32-E72D297353CC}">
              <c16:uniqueId val="{0000000B-4FA4-4003-B69C-9F381CBAE591}"/>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0.72742</cdr:x>
      <cdr:y>0.90391</cdr:y>
    </cdr:from>
    <cdr:to>
      <cdr:x>1</cdr:x>
      <cdr:y>1</cdr:y>
    </cdr:to>
    <cdr:sp macro="" textlink="">
      <cdr:nvSpPr>
        <cdr:cNvPr id="2" name="TextBox 1">
          <a:extLst xmlns:a="http://schemas.openxmlformats.org/drawingml/2006/main">
            <a:ext uri="{FF2B5EF4-FFF2-40B4-BE49-F238E27FC236}">
              <a16:creationId xmlns:a16="http://schemas.microsoft.com/office/drawing/2014/main" id="{E460E6BC-C473-4386-84E9-248EFBE951C1}"/>
            </a:ext>
          </a:extLst>
        </cdr:cNvPr>
        <cdr:cNvSpPr txBox="1"/>
      </cdr:nvSpPr>
      <cdr:spPr>
        <a:xfrm xmlns:a="http://schemas.openxmlformats.org/drawingml/2006/main">
          <a:off x="5390985" y="2536467"/>
          <a:ext cx="2020132" cy="26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t>Source: CT DOL Analysis of HWOL</a:t>
          </a:r>
        </a:p>
      </cdr:txBody>
    </cdr:sp>
  </cdr:relSizeAnchor>
</c:userShapes>
</file>

<file path=ppt/drawings/drawing2.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2421" cy="465138"/>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3884031" y="0"/>
            <a:ext cx="2972421" cy="465138"/>
          </a:xfrm>
          <a:prstGeom prst="rect">
            <a:avLst/>
          </a:prstGeom>
        </p:spPr>
        <p:txBody>
          <a:bodyPr vert="horz" lIns="91373" tIns="45686" rIns="91373" bIns="45686" rtlCol="0"/>
          <a:lstStyle>
            <a:lvl1pPr algn="r">
              <a:defRPr sz="1200"/>
            </a:lvl1pPr>
          </a:lstStyle>
          <a:p>
            <a:fld id="{9802C676-1F8D-4124-B0A0-D1F4D9F101AC}" type="datetimeFigureOut">
              <a:rPr lang="en-US" smtClean="0"/>
              <a:t>3/10/2021</a:t>
            </a:fld>
            <a:endParaRPr lang="en-US" dirty="0"/>
          </a:p>
        </p:txBody>
      </p:sp>
      <p:sp>
        <p:nvSpPr>
          <p:cNvPr id="4" name="Footer Placeholder 3"/>
          <p:cNvSpPr>
            <a:spLocks noGrp="1"/>
          </p:cNvSpPr>
          <p:nvPr>
            <p:ph type="ftr" sz="quarter" idx="2"/>
          </p:nvPr>
        </p:nvSpPr>
        <p:spPr>
          <a:xfrm>
            <a:off x="4" y="8829675"/>
            <a:ext cx="2972421" cy="465138"/>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31" y="8829675"/>
            <a:ext cx="2972421" cy="465138"/>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08" tIns="46555" rIns="93108" bIns="46555" rtlCol="0"/>
          <a:lstStyle>
            <a:lvl1pPr algn="r">
              <a:defRPr sz="1200"/>
            </a:lvl1pPr>
          </a:lstStyle>
          <a:p>
            <a:fld id="{99D778E1-629D-4B2E-8B30-0F9A63CFCDCB}" type="datetimeFigureOut">
              <a:rPr lang="en-US" smtClean="0"/>
              <a:t>3/10/2021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3/10/2021</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February 2021</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graphicFrame>
        <p:nvGraphicFramePr>
          <p:cNvPr id="8" name="Chart 7">
            <a:extLst>
              <a:ext uri="{FF2B5EF4-FFF2-40B4-BE49-F238E27FC236}">
                <a16:creationId xmlns:a16="http://schemas.microsoft.com/office/drawing/2014/main" id="{15E901A1-B9A7-4D07-985E-0E6CBD427766}"/>
              </a:ext>
            </a:extLst>
          </p:cNvPr>
          <p:cNvGraphicFramePr>
            <a:graphicFrameLocks/>
          </p:cNvGraphicFramePr>
          <p:nvPr>
            <p:extLst>
              <p:ext uri="{D42A27DB-BD31-4B8C-83A1-F6EECF244321}">
                <p14:modId xmlns:p14="http://schemas.microsoft.com/office/powerpoint/2010/main" val="3957273489"/>
              </p:ext>
            </p:extLst>
          </p:nvPr>
        </p:nvGraphicFramePr>
        <p:xfrm>
          <a:off x="1600200" y="1327920"/>
          <a:ext cx="5801140" cy="4427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3" y="315149"/>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08374BF4-5824-4709-919C-7511A5E4EA95}"/>
              </a:ext>
            </a:extLst>
          </p:cNvPr>
          <p:cNvPicPr>
            <a:picLocks noChangeAspect="1"/>
          </p:cNvPicPr>
          <p:nvPr/>
        </p:nvPicPr>
        <p:blipFill>
          <a:blip r:embed="rId2"/>
          <a:stretch>
            <a:fillRect/>
          </a:stretch>
        </p:blipFill>
        <p:spPr>
          <a:xfrm>
            <a:off x="114412" y="1219200"/>
            <a:ext cx="8915175" cy="3658586"/>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6D0319AB-34D7-4121-A81A-90D3B164C992}"/>
              </a:ext>
            </a:extLst>
          </p:cNvPr>
          <p:cNvPicPr>
            <a:picLocks noChangeAspect="1"/>
          </p:cNvPicPr>
          <p:nvPr/>
        </p:nvPicPr>
        <p:blipFill>
          <a:blip r:embed="rId2"/>
          <a:stretch>
            <a:fillRect/>
          </a:stretch>
        </p:blipFill>
        <p:spPr>
          <a:xfrm>
            <a:off x="225380" y="873429"/>
            <a:ext cx="8693239" cy="520398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2" name="Picture 1">
            <a:extLst>
              <a:ext uri="{FF2B5EF4-FFF2-40B4-BE49-F238E27FC236}">
                <a16:creationId xmlns:a16="http://schemas.microsoft.com/office/drawing/2014/main" id="{90A8FF61-16C8-4D50-9B80-07E4EA34579A}"/>
              </a:ext>
            </a:extLst>
          </p:cNvPr>
          <p:cNvPicPr>
            <a:picLocks noChangeAspect="1"/>
          </p:cNvPicPr>
          <p:nvPr/>
        </p:nvPicPr>
        <p:blipFill>
          <a:blip r:embed="rId2"/>
          <a:stretch>
            <a:fillRect/>
          </a:stretch>
        </p:blipFill>
        <p:spPr>
          <a:xfrm>
            <a:off x="207600" y="1274579"/>
            <a:ext cx="8746729" cy="4661208"/>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2A6BCF98-F072-4E9D-9EFE-725609D453DF}"/>
              </a:ext>
            </a:extLst>
          </p:cNvPr>
          <p:cNvPicPr>
            <a:picLocks noChangeAspect="1"/>
          </p:cNvPicPr>
          <p:nvPr/>
        </p:nvPicPr>
        <p:blipFill>
          <a:blip r:embed="rId2"/>
          <a:stretch>
            <a:fillRect/>
          </a:stretch>
        </p:blipFill>
        <p:spPr>
          <a:xfrm>
            <a:off x="1361515" y="1369909"/>
            <a:ext cx="643890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01BC304A-5286-4FB8-B8DE-EA21A7CB0AF8}"/>
              </a:ext>
            </a:extLst>
          </p:cNvPr>
          <p:cNvPicPr>
            <a:picLocks noChangeAspect="1"/>
          </p:cNvPicPr>
          <p:nvPr/>
        </p:nvPicPr>
        <p:blipFill>
          <a:blip r:embed="rId2"/>
          <a:stretch>
            <a:fillRect/>
          </a:stretch>
        </p:blipFill>
        <p:spPr>
          <a:xfrm>
            <a:off x="2576832" y="136523"/>
            <a:ext cx="3990336" cy="600217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93AF61CA-7102-4DE7-BAF1-D0DB89F125A7}"/>
              </a:ext>
            </a:extLst>
          </p:cNvPr>
          <p:cNvPicPr>
            <a:picLocks noChangeAspect="1"/>
          </p:cNvPicPr>
          <p:nvPr/>
        </p:nvPicPr>
        <p:blipFill>
          <a:blip r:embed="rId2"/>
          <a:stretch>
            <a:fillRect/>
          </a:stretch>
        </p:blipFill>
        <p:spPr>
          <a:xfrm>
            <a:off x="1255836" y="656062"/>
            <a:ext cx="6632327" cy="5515994"/>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EFE86203-FD0C-4E3E-B4A8-69FC3BDAABA9}"/>
              </a:ext>
            </a:extLst>
          </p:cNvPr>
          <p:cNvPicPr>
            <a:picLocks noChangeAspect="1"/>
          </p:cNvPicPr>
          <p:nvPr/>
        </p:nvPicPr>
        <p:blipFill>
          <a:blip r:embed="rId2"/>
          <a:stretch>
            <a:fillRect/>
          </a:stretch>
        </p:blipFill>
        <p:spPr>
          <a:xfrm>
            <a:off x="1686886" y="577195"/>
            <a:ext cx="5770227" cy="5748329"/>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Labor Market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Labor Market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938" y="838202"/>
            <a:ext cx="5942140" cy="646331"/>
          </a:xfrm>
          <a:prstGeom prst="rect">
            <a:avLst/>
          </a:prstGeom>
        </p:spPr>
        <p:txBody>
          <a:bodyPr wrap="none">
            <a:spAutoFit/>
          </a:bodyPr>
          <a:lstStyle/>
          <a:p>
            <a:pPr algn="ctr"/>
            <a:r>
              <a:rPr lang="en-US" sz="3600" dirty="0"/>
              <a:t>Labor Market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19</a:t>
            </a:fld>
            <a:endParaRPr lang="en-US" dirty="0"/>
          </a:p>
        </p:txBody>
      </p:sp>
      <p:pic>
        <p:nvPicPr>
          <p:cNvPr id="5" name="Picture 4">
            <a:extLst>
              <a:ext uri="{FF2B5EF4-FFF2-40B4-BE49-F238E27FC236}">
                <a16:creationId xmlns:a16="http://schemas.microsoft.com/office/drawing/2014/main" id="{49FFB014-F838-4031-BA1C-5B329AD9F38E}"/>
              </a:ext>
            </a:extLst>
          </p:cNvPr>
          <p:cNvPicPr>
            <a:picLocks noChangeAspect="1"/>
          </p:cNvPicPr>
          <p:nvPr/>
        </p:nvPicPr>
        <p:blipFill>
          <a:blip r:embed="rId2"/>
          <a:stretch>
            <a:fillRect/>
          </a:stretch>
        </p:blipFill>
        <p:spPr>
          <a:xfrm>
            <a:off x="369094" y="1676400"/>
            <a:ext cx="8405811" cy="4202906"/>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C79D763B-345C-4EB8-8BE8-7828BECC9865}"/>
              </a:ext>
            </a:extLst>
          </p:cNvPr>
          <p:cNvPicPr>
            <a:picLocks noChangeAspect="1"/>
          </p:cNvPicPr>
          <p:nvPr/>
        </p:nvPicPr>
        <p:blipFill>
          <a:blip r:embed="rId2"/>
          <a:stretch>
            <a:fillRect/>
          </a:stretch>
        </p:blipFill>
        <p:spPr>
          <a:xfrm>
            <a:off x="2558309" y="182916"/>
            <a:ext cx="4027382" cy="6057901"/>
          </a:xfrm>
          <a:prstGeom prst="rect">
            <a:avLst/>
          </a:prstGeom>
        </p:spPr>
      </p:pic>
    </p:spTree>
    <p:extLst>
      <p:ext uri="{BB962C8B-B14F-4D97-AF65-F5344CB8AC3E}">
        <p14:creationId xmlns:p14="http://schemas.microsoft.com/office/powerpoint/2010/main" val="4229398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0921982D-EA75-40E1-B90B-4BAB91972FED}"/>
              </a:ext>
            </a:extLst>
          </p:cNvPr>
          <p:cNvPicPr>
            <a:picLocks noChangeAspect="1"/>
          </p:cNvPicPr>
          <p:nvPr/>
        </p:nvPicPr>
        <p:blipFill>
          <a:blip r:embed="rId2"/>
          <a:stretch>
            <a:fillRect/>
          </a:stretch>
        </p:blipFill>
        <p:spPr>
          <a:xfrm>
            <a:off x="2871786" y="651474"/>
            <a:ext cx="3400426" cy="5555051"/>
          </a:xfrm>
          <a:prstGeom prst="rect">
            <a:avLst/>
          </a:prstGeom>
        </p:spPr>
      </p:pic>
    </p:spTree>
    <p:extLst>
      <p:ext uri="{BB962C8B-B14F-4D97-AF65-F5344CB8AC3E}">
        <p14:creationId xmlns:p14="http://schemas.microsoft.com/office/powerpoint/2010/main" val="3632385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Cigna Corporation</a:t>
            </a:r>
          </a:p>
          <a:p>
            <a:r>
              <a:rPr lang="en-US" sz="1500" dirty="0"/>
              <a:t>State of Connecticut</a:t>
            </a:r>
          </a:p>
          <a:p>
            <a:r>
              <a:rPr lang="en-US" sz="1500" dirty="0"/>
              <a:t>Mercy Medical Center Clinton</a:t>
            </a:r>
          </a:p>
          <a:p>
            <a:r>
              <a:rPr lang="en-US" sz="1500" dirty="0"/>
              <a:t>Trinity Health</a:t>
            </a:r>
          </a:p>
          <a:p>
            <a:r>
              <a:rPr lang="en-US" sz="1500" dirty="0" err="1"/>
              <a:t>Icf</a:t>
            </a:r>
            <a:r>
              <a:rPr lang="en-US" sz="1500" dirty="0"/>
              <a:t> International</a:t>
            </a:r>
          </a:p>
          <a:p>
            <a:r>
              <a:rPr lang="en-US" sz="1500" dirty="0"/>
              <a:t>University of Connecticut</a:t>
            </a:r>
          </a:p>
          <a:p>
            <a:r>
              <a:rPr lang="en-US" sz="1500" dirty="0"/>
              <a:t>Allied Universal</a:t>
            </a:r>
          </a:p>
          <a:p>
            <a:r>
              <a:rPr lang="en-US" sz="1500" dirty="0"/>
              <a:t>Deloitte</a:t>
            </a:r>
          </a:p>
          <a:p>
            <a:r>
              <a:rPr lang="en-US" sz="1500" dirty="0"/>
              <a:t>The Home Depot Incorporated</a:t>
            </a:r>
          </a:p>
          <a:p>
            <a:r>
              <a:rPr lang="en-US" sz="1500" dirty="0"/>
              <a:t>Stanley Black &amp; Decker</a:t>
            </a:r>
          </a:p>
          <a:p>
            <a:r>
              <a:rPr lang="en-US" sz="1500" dirty="0"/>
              <a:t>Community Health Center, Inc.</a:t>
            </a:r>
          </a:p>
          <a:p>
            <a:r>
              <a:rPr lang="en-US" sz="1500" dirty="0"/>
              <a:t>Hospital For Special Care</a:t>
            </a:r>
          </a:p>
          <a:p>
            <a:r>
              <a:rPr lang="en-US" sz="1500" dirty="0" err="1"/>
              <a:t>Dattco</a:t>
            </a:r>
            <a:r>
              <a:rPr lang="en-US" sz="1500" dirty="0"/>
              <a:t> Travel</a:t>
            </a:r>
          </a:p>
          <a:p>
            <a:r>
              <a:rPr lang="en-US" sz="1500" dirty="0" err="1"/>
              <a:t>EverSource</a:t>
            </a:r>
            <a:endParaRPr lang="en-US" sz="1500" dirty="0"/>
          </a:p>
          <a:p>
            <a:r>
              <a:rPr lang="en-US" sz="1500" dirty="0"/>
              <a:t>Eversource Energy</a:t>
            </a:r>
          </a:p>
          <a:p>
            <a:r>
              <a:rPr lang="en-US" sz="1500" dirty="0"/>
              <a:t>Pearson</a:t>
            </a:r>
          </a:p>
          <a:p>
            <a:r>
              <a:rPr lang="en-US" sz="1500" dirty="0"/>
              <a:t>Dollar Tree</a:t>
            </a:r>
          </a:p>
          <a:p>
            <a:r>
              <a:rPr lang="en-US" sz="1500" dirty="0"/>
              <a:t>Aldi</a:t>
            </a:r>
          </a:p>
        </p:txBody>
      </p:sp>
      <p:sp>
        <p:nvSpPr>
          <p:cNvPr id="15" name="Content Placeholder 3"/>
          <p:cNvSpPr txBox="1">
            <a:spLocks/>
          </p:cNvSpPr>
          <p:nvPr/>
        </p:nvSpPr>
        <p:spPr>
          <a:xfrm>
            <a:off x="4948838" y="1075567"/>
            <a:ext cx="3741139"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CVS Health</a:t>
            </a:r>
          </a:p>
          <a:p>
            <a:r>
              <a:rPr lang="en-US" sz="1500" dirty="0"/>
              <a:t>Ernst &amp; Young</a:t>
            </a:r>
          </a:p>
          <a:p>
            <a:r>
              <a:rPr lang="en-US" sz="1500" dirty="0"/>
              <a:t>UnitedHealth Group</a:t>
            </a:r>
          </a:p>
          <a:p>
            <a:r>
              <a:rPr lang="en-US" sz="1500" dirty="0"/>
              <a:t>Travelers</a:t>
            </a:r>
          </a:p>
          <a:p>
            <a:r>
              <a:rPr lang="en-US" sz="1500" dirty="0"/>
              <a:t>Eastern Connecticut Health Network</a:t>
            </a:r>
          </a:p>
          <a:p>
            <a:r>
              <a:rPr lang="en-US" sz="1500" dirty="0"/>
              <a:t>Raytheon</a:t>
            </a:r>
          </a:p>
          <a:p>
            <a:r>
              <a:rPr lang="en-US" sz="1500" dirty="0"/>
              <a:t>The Hartford Financial Group</a:t>
            </a:r>
          </a:p>
          <a:p>
            <a:r>
              <a:rPr lang="en-US" sz="1500" dirty="0"/>
              <a:t>Petco</a:t>
            </a:r>
          </a:p>
          <a:p>
            <a:r>
              <a:rPr lang="en-US" sz="1500" dirty="0"/>
              <a:t>Accenture</a:t>
            </a:r>
          </a:p>
          <a:p>
            <a:r>
              <a:rPr lang="en-US" sz="1500" dirty="0"/>
              <a:t>Wheeler Clinic</a:t>
            </a:r>
          </a:p>
          <a:p>
            <a:r>
              <a:rPr lang="en-US" sz="1500" dirty="0"/>
              <a:t>Walgreens Boots Alliance Inc</a:t>
            </a:r>
          </a:p>
          <a:p>
            <a:r>
              <a:rPr lang="en-US" sz="1500" dirty="0"/>
              <a:t>Lowe's Companies, Inc</a:t>
            </a:r>
          </a:p>
          <a:p>
            <a:r>
              <a:rPr lang="en-US" sz="1500" dirty="0"/>
              <a:t>Boston Market</a:t>
            </a:r>
          </a:p>
          <a:p>
            <a:r>
              <a:rPr lang="en-US" sz="1500" dirty="0" err="1"/>
              <a:t>Guidehouse</a:t>
            </a:r>
            <a:endParaRPr lang="en-US" sz="1500" dirty="0"/>
          </a:p>
          <a:p>
            <a:r>
              <a:rPr lang="en-US" sz="1500" dirty="0"/>
              <a:t>Genesis Healthcare Corporation</a:t>
            </a:r>
          </a:p>
          <a:p>
            <a:r>
              <a:rPr lang="en-US" sz="1500" dirty="0"/>
              <a:t>Advance Auto Parts Incorporated</a:t>
            </a:r>
          </a:p>
          <a:p>
            <a:r>
              <a:rPr lang="en-US" sz="1500" dirty="0"/>
              <a:t>Whole Foods Market, Inc.</a:t>
            </a:r>
          </a:p>
          <a:p>
            <a:r>
              <a:rPr lang="en-US" sz="1500" dirty="0" err="1"/>
              <a:t>Dattco</a:t>
            </a:r>
            <a:endParaRPr lang="en-US" sz="1500" dirty="0"/>
          </a:p>
          <a:p>
            <a:r>
              <a:rPr lang="en-US" sz="1500" dirty="0" err="1"/>
              <a:t>Fedex</a:t>
            </a:r>
            <a:endParaRPr lang="en-US" sz="1500" dirty="0"/>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spTree>
    <p:extLst>
      <p:ext uri="{BB962C8B-B14F-4D97-AF65-F5344CB8AC3E}">
        <p14:creationId xmlns:p14="http://schemas.microsoft.com/office/powerpoint/2010/main" val="3318017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EC07DC9F-698F-4CF7-93A5-337A42445AA4}"/>
              </a:ext>
            </a:extLst>
          </p:cNvPr>
          <p:cNvPicPr>
            <a:picLocks noChangeAspect="1"/>
          </p:cNvPicPr>
          <p:nvPr/>
        </p:nvPicPr>
        <p:blipFill>
          <a:blip r:embed="rId2"/>
          <a:stretch>
            <a:fillRect/>
          </a:stretch>
        </p:blipFill>
        <p:spPr>
          <a:xfrm>
            <a:off x="1967227" y="1020831"/>
            <a:ext cx="5209541" cy="5269767"/>
          </a:xfrm>
          <a:prstGeom prst="rect">
            <a:avLst/>
          </a:prstGeom>
        </p:spPr>
      </p:pic>
    </p:spTree>
    <p:extLst>
      <p:ext uri="{BB962C8B-B14F-4D97-AF65-F5344CB8AC3E}">
        <p14:creationId xmlns:p14="http://schemas.microsoft.com/office/powerpoint/2010/main" val="222859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24</a:t>
            </a:fld>
            <a:endParaRPr lang="en-US" dirty="0"/>
          </a:p>
        </p:txBody>
      </p:sp>
      <p:pic>
        <p:nvPicPr>
          <p:cNvPr id="3" name="Picture 2">
            <a:extLst>
              <a:ext uri="{FF2B5EF4-FFF2-40B4-BE49-F238E27FC236}">
                <a16:creationId xmlns:a16="http://schemas.microsoft.com/office/drawing/2014/main" id="{72333408-6F7B-482C-89C0-62320E097E2E}"/>
              </a:ext>
            </a:extLst>
          </p:cNvPr>
          <p:cNvPicPr>
            <a:picLocks noChangeAspect="1"/>
          </p:cNvPicPr>
          <p:nvPr/>
        </p:nvPicPr>
        <p:blipFill>
          <a:blip r:embed="rId2"/>
          <a:stretch>
            <a:fillRect/>
          </a:stretch>
        </p:blipFill>
        <p:spPr>
          <a:xfrm>
            <a:off x="2590800" y="241637"/>
            <a:ext cx="3962400" cy="5960156"/>
          </a:xfrm>
          <a:prstGeom prst="rect">
            <a:avLst/>
          </a:prstGeom>
        </p:spPr>
      </p:pic>
    </p:spTree>
    <p:extLst>
      <p:ext uri="{BB962C8B-B14F-4D97-AF65-F5344CB8AC3E}">
        <p14:creationId xmlns:p14="http://schemas.microsoft.com/office/powerpoint/2010/main" val="495432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25</a:t>
            </a:fld>
            <a:endParaRPr lang="en-US" dirty="0"/>
          </a:p>
        </p:txBody>
      </p:sp>
      <p:pic>
        <p:nvPicPr>
          <p:cNvPr id="3" name="Picture 2">
            <a:extLst>
              <a:ext uri="{FF2B5EF4-FFF2-40B4-BE49-F238E27FC236}">
                <a16:creationId xmlns:a16="http://schemas.microsoft.com/office/drawing/2014/main" id="{84807A18-D0C0-4CA2-ABFC-0F91847C3A31}"/>
              </a:ext>
            </a:extLst>
          </p:cNvPr>
          <p:cNvPicPr>
            <a:picLocks noChangeAspect="1"/>
          </p:cNvPicPr>
          <p:nvPr/>
        </p:nvPicPr>
        <p:blipFill>
          <a:blip r:embed="rId2"/>
          <a:stretch>
            <a:fillRect/>
          </a:stretch>
        </p:blipFill>
        <p:spPr>
          <a:xfrm>
            <a:off x="2356014" y="1066800"/>
            <a:ext cx="4903638" cy="4286624"/>
          </a:xfrm>
          <a:prstGeom prst="rect">
            <a:avLst/>
          </a:prstGeom>
        </p:spPr>
      </p:pic>
    </p:spTree>
    <p:extLst>
      <p:ext uri="{BB962C8B-B14F-4D97-AF65-F5344CB8AC3E}">
        <p14:creationId xmlns:p14="http://schemas.microsoft.com/office/powerpoint/2010/main" val="1440470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Deloitte</a:t>
            </a:r>
          </a:p>
          <a:p>
            <a:r>
              <a:rPr lang="en-US" sz="1500" dirty="0"/>
              <a:t>Lockheed Martin Corporation</a:t>
            </a:r>
          </a:p>
          <a:p>
            <a:r>
              <a:rPr lang="en-US" sz="1500" dirty="0"/>
              <a:t>Hartford Healthcare</a:t>
            </a:r>
          </a:p>
          <a:p>
            <a:r>
              <a:rPr lang="en-US" sz="1500" dirty="0"/>
              <a:t>CVS Health</a:t>
            </a:r>
          </a:p>
          <a:p>
            <a:r>
              <a:rPr lang="en-US" sz="1500" dirty="0"/>
              <a:t>Gartner Incorporated</a:t>
            </a:r>
          </a:p>
          <a:p>
            <a:r>
              <a:rPr lang="en-US" sz="1500" dirty="0"/>
              <a:t>Griffin Health</a:t>
            </a:r>
          </a:p>
          <a:p>
            <a:r>
              <a:rPr lang="en-US" sz="1500" dirty="0" err="1"/>
              <a:t>Asml</a:t>
            </a:r>
            <a:endParaRPr lang="en-US" sz="1500" dirty="0"/>
          </a:p>
          <a:p>
            <a:r>
              <a:rPr lang="en-US" sz="1500" dirty="0"/>
              <a:t>The Home Depot Incorporated</a:t>
            </a:r>
          </a:p>
          <a:p>
            <a:r>
              <a:rPr lang="en-US" sz="1500" dirty="0"/>
              <a:t>St </a:t>
            </a:r>
            <a:r>
              <a:rPr lang="en-US" sz="1500" dirty="0" err="1"/>
              <a:t>Vincents</a:t>
            </a:r>
            <a:r>
              <a:rPr lang="en-US" sz="1500" dirty="0"/>
              <a:t> Medical Center</a:t>
            </a:r>
          </a:p>
          <a:p>
            <a:r>
              <a:rPr lang="en-US" sz="1500" dirty="0"/>
              <a:t>Petco</a:t>
            </a:r>
          </a:p>
          <a:p>
            <a:r>
              <a:rPr lang="en-US" sz="1500" dirty="0"/>
              <a:t>Henkel</a:t>
            </a:r>
          </a:p>
          <a:p>
            <a:r>
              <a:rPr lang="en-US" sz="1500" dirty="0"/>
              <a:t>United Parcel Service Incorporated</a:t>
            </a:r>
          </a:p>
          <a:p>
            <a:r>
              <a:rPr lang="en-US" sz="1500" dirty="0"/>
              <a:t>UnitedHealth Group</a:t>
            </a:r>
          </a:p>
          <a:p>
            <a:r>
              <a:rPr lang="en-US" sz="1500" dirty="0"/>
              <a:t>Walgreens Boots Alliance Inc</a:t>
            </a:r>
          </a:p>
          <a:p>
            <a:r>
              <a:rPr lang="en-US" sz="1500" dirty="0"/>
              <a:t>People's United Bank</a:t>
            </a:r>
          </a:p>
          <a:p>
            <a:r>
              <a:rPr lang="en-US" sz="1500" dirty="0"/>
              <a:t>Apple Inc.</a:t>
            </a:r>
          </a:p>
          <a:p>
            <a:r>
              <a:rPr lang="en-US" sz="1500" dirty="0"/>
              <a:t>Lowe's Companies, Inc</a:t>
            </a:r>
          </a:p>
          <a:p>
            <a:r>
              <a:rPr lang="en-US" sz="1500" dirty="0" err="1"/>
              <a:t>Bowlero</a:t>
            </a:r>
            <a:r>
              <a:rPr lang="en-US" sz="1500" dirty="0"/>
              <a:t> Limited</a:t>
            </a:r>
          </a:p>
          <a:p>
            <a:r>
              <a:rPr lang="en-US" sz="1500" dirty="0"/>
              <a:t>Compass Group North America</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Charter Communications</a:t>
            </a:r>
          </a:p>
          <a:p>
            <a:r>
              <a:rPr lang="en-US" sz="1500" dirty="0"/>
              <a:t>Stamford Hospital</a:t>
            </a:r>
          </a:p>
          <a:p>
            <a:r>
              <a:rPr lang="en-US" sz="1500" dirty="0"/>
              <a:t>Boehringer Ingelheim</a:t>
            </a:r>
          </a:p>
          <a:p>
            <a:r>
              <a:rPr lang="en-US" sz="1500" dirty="0"/>
              <a:t>Whole Foods Market, Inc.</a:t>
            </a:r>
          </a:p>
          <a:p>
            <a:r>
              <a:rPr lang="en-US" sz="1500" dirty="0"/>
              <a:t>Yale-New Haven Health System</a:t>
            </a:r>
          </a:p>
          <a:p>
            <a:r>
              <a:rPr lang="en-US" sz="1500" dirty="0"/>
              <a:t>Intuit</a:t>
            </a:r>
          </a:p>
          <a:p>
            <a:r>
              <a:rPr lang="en-US" sz="1500" dirty="0"/>
              <a:t>Synchrony</a:t>
            </a:r>
          </a:p>
          <a:p>
            <a:r>
              <a:rPr lang="en-US" sz="1500" dirty="0"/>
              <a:t>Allied Universal</a:t>
            </a:r>
          </a:p>
          <a:p>
            <a:r>
              <a:rPr lang="en-US" sz="1500" dirty="0"/>
              <a:t>Norwalk Public School District</a:t>
            </a:r>
          </a:p>
          <a:p>
            <a:r>
              <a:rPr lang="en-US" sz="1500" dirty="0"/>
              <a:t>Boston Market</a:t>
            </a:r>
          </a:p>
          <a:p>
            <a:r>
              <a:rPr lang="en-US" sz="1500" dirty="0"/>
              <a:t>Amazon</a:t>
            </a:r>
          </a:p>
          <a:p>
            <a:r>
              <a:rPr lang="en-US" sz="1500" dirty="0"/>
              <a:t>Thermo Fisher Scientific Inc</a:t>
            </a:r>
          </a:p>
          <a:p>
            <a:r>
              <a:rPr lang="en-US" sz="1500" dirty="0"/>
              <a:t>State of Connecticut</a:t>
            </a:r>
          </a:p>
          <a:p>
            <a:r>
              <a:rPr lang="en-US" sz="1500" dirty="0" err="1"/>
              <a:t>Wheelabrator</a:t>
            </a:r>
            <a:r>
              <a:rPr lang="en-US" sz="1500" dirty="0"/>
              <a:t> Technologies Incorporated</a:t>
            </a:r>
          </a:p>
          <a:p>
            <a:r>
              <a:rPr lang="en-US" sz="1500" dirty="0"/>
              <a:t>NBC</a:t>
            </a:r>
          </a:p>
          <a:p>
            <a:r>
              <a:rPr lang="en-US" sz="1500" dirty="0" err="1"/>
              <a:t>Asml</a:t>
            </a:r>
            <a:r>
              <a:rPr lang="en-US" sz="1500" dirty="0"/>
              <a:t> United States Incorporated</a:t>
            </a:r>
          </a:p>
          <a:p>
            <a:r>
              <a:rPr lang="en-US" sz="1500" dirty="0"/>
              <a:t>State Farm Insurance Companies</a:t>
            </a:r>
          </a:p>
          <a:p>
            <a:r>
              <a:rPr lang="en-US" sz="1500" dirty="0"/>
              <a:t>Advance Auto Parts Incorporated</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spTree>
    <p:extLst>
      <p:ext uri="{BB962C8B-B14F-4D97-AF65-F5344CB8AC3E}">
        <p14:creationId xmlns:p14="http://schemas.microsoft.com/office/powerpoint/2010/main" val="3353151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9008A09E-3A30-4458-B7FD-6659CABAA7B2}"/>
              </a:ext>
            </a:extLst>
          </p:cNvPr>
          <p:cNvPicPr>
            <a:picLocks noChangeAspect="1"/>
          </p:cNvPicPr>
          <p:nvPr/>
        </p:nvPicPr>
        <p:blipFill>
          <a:blip r:embed="rId2"/>
          <a:stretch>
            <a:fillRect/>
          </a:stretch>
        </p:blipFill>
        <p:spPr>
          <a:xfrm>
            <a:off x="1731454" y="1240192"/>
            <a:ext cx="4943475" cy="5000625"/>
          </a:xfrm>
          <a:prstGeom prst="rect">
            <a:avLst/>
          </a:prstGeom>
        </p:spPr>
      </p:pic>
    </p:spTree>
    <p:extLst>
      <p:ext uri="{BB962C8B-B14F-4D97-AF65-F5344CB8AC3E}">
        <p14:creationId xmlns:p14="http://schemas.microsoft.com/office/powerpoint/2010/main" val="4216386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BCDFBF06-BD49-4B8B-B44E-B53C8E29EE3E}"/>
              </a:ext>
            </a:extLst>
          </p:cNvPr>
          <p:cNvPicPr>
            <a:picLocks noChangeAspect="1"/>
          </p:cNvPicPr>
          <p:nvPr/>
        </p:nvPicPr>
        <p:blipFill>
          <a:blip r:embed="rId2"/>
          <a:stretch>
            <a:fillRect/>
          </a:stretch>
        </p:blipFill>
        <p:spPr>
          <a:xfrm>
            <a:off x="2590800" y="197595"/>
            <a:ext cx="3962400" cy="5960156"/>
          </a:xfrm>
          <a:prstGeom prst="rect">
            <a:avLst/>
          </a:prstGeom>
        </p:spPr>
      </p:pic>
    </p:spTree>
    <p:extLst>
      <p:ext uri="{BB962C8B-B14F-4D97-AF65-F5344CB8AC3E}">
        <p14:creationId xmlns:p14="http://schemas.microsoft.com/office/powerpoint/2010/main" val="4262714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2" y="136523"/>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910CBF08-C587-4556-B7FF-2DA26BD5BBC0}"/>
              </a:ext>
            </a:extLst>
          </p:cNvPr>
          <p:cNvPicPr>
            <a:picLocks noChangeAspect="1"/>
          </p:cNvPicPr>
          <p:nvPr/>
        </p:nvPicPr>
        <p:blipFill>
          <a:blip r:embed="rId2"/>
          <a:stretch>
            <a:fillRect/>
          </a:stretch>
        </p:blipFill>
        <p:spPr>
          <a:xfrm>
            <a:off x="1886745" y="1676400"/>
            <a:ext cx="5370510" cy="4362507"/>
          </a:xfrm>
          <a:prstGeom prst="rect">
            <a:avLst/>
          </a:prstGeom>
        </p:spPr>
      </p:pic>
    </p:spTree>
    <p:extLst>
      <p:ext uri="{BB962C8B-B14F-4D97-AF65-F5344CB8AC3E}">
        <p14:creationId xmlns:p14="http://schemas.microsoft.com/office/powerpoint/2010/main" val="415999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4236224"/>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Wednesday, March 24, 2021</a:t>
            </a:r>
            <a:br>
              <a:rPr lang="en-US" sz="2400" dirty="0"/>
            </a:br>
            <a:r>
              <a:rPr lang="en-US" sz="2400" dirty="0"/>
              <a:t>Wednesday, April 23, 2021</a:t>
            </a:r>
            <a:br>
              <a:rPr lang="en-US" sz="2400" dirty="0"/>
            </a:br>
            <a:r>
              <a:rPr lang="en-US" sz="2400" dirty="0"/>
              <a:t>Wednesday, May 26, 2021</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Anthem Blue Cross</a:t>
            </a:r>
          </a:p>
          <a:p>
            <a:r>
              <a:rPr lang="en-US" sz="1500" dirty="0"/>
              <a:t>Yale-New Haven Health System</a:t>
            </a:r>
          </a:p>
          <a:p>
            <a:r>
              <a:rPr lang="en-US" sz="1500" dirty="0"/>
              <a:t>CVS Health</a:t>
            </a:r>
          </a:p>
          <a:p>
            <a:r>
              <a:rPr lang="en-US" sz="1500" dirty="0"/>
              <a:t>The Home Depot Incorporated</a:t>
            </a:r>
          </a:p>
          <a:p>
            <a:r>
              <a:rPr lang="en-US" sz="1500" dirty="0"/>
              <a:t>Allied Universal</a:t>
            </a:r>
          </a:p>
          <a:p>
            <a:r>
              <a:rPr lang="en-US" sz="1500" dirty="0"/>
              <a:t>Burns &amp; McDonnell</a:t>
            </a:r>
          </a:p>
          <a:p>
            <a:r>
              <a:rPr lang="en-US" sz="1500" dirty="0"/>
              <a:t>Alexion Pharmaceuticals</a:t>
            </a:r>
          </a:p>
          <a:p>
            <a:r>
              <a:rPr lang="en-US" sz="1500" dirty="0"/>
              <a:t>State of Connecticut</a:t>
            </a:r>
          </a:p>
          <a:p>
            <a:r>
              <a:rPr lang="en-US" sz="1500" dirty="0" err="1"/>
              <a:t>Masonicare</a:t>
            </a:r>
            <a:r>
              <a:rPr lang="en-US" sz="1500" dirty="0"/>
              <a:t> Corporation</a:t>
            </a:r>
          </a:p>
          <a:p>
            <a:r>
              <a:rPr lang="en-US" sz="1500" dirty="0"/>
              <a:t>Honeywell</a:t>
            </a:r>
          </a:p>
          <a:p>
            <a:r>
              <a:rPr lang="en-US" sz="1500" dirty="0"/>
              <a:t>Quest Diagnostics Incorporated</a:t>
            </a:r>
          </a:p>
          <a:p>
            <a:r>
              <a:rPr lang="en-US" sz="1500" dirty="0"/>
              <a:t>Gaylord Specialty Healthcare</a:t>
            </a:r>
          </a:p>
          <a:p>
            <a:r>
              <a:rPr lang="en-US" sz="1500" dirty="0"/>
              <a:t>Lowe's Companies, Inc</a:t>
            </a:r>
          </a:p>
          <a:p>
            <a:r>
              <a:rPr lang="en-US" sz="1500" dirty="0"/>
              <a:t>Burlington</a:t>
            </a:r>
          </a:p>
          <a:p>
            <a:r>
              <a:rPr lang="en-US" sz="1500" dirty="0"/>
              <a:t>Quinnipiac University</a:t>
            </a:r>
          </a:p>
          <a:p>
            <a:r>
              <a:rPr lang="en-US" sz="1500" dirty="0"/>
              <a:t>Intuit</a:t>
            </a:r>
          </a:p>
          <a:p>
            <a:r>
              <a:rPr lang="en-US" sz="1500" dirty="0"/>
              <a:t>Sanofi Aventis</a:t>
            </a:r>
          </a:p>
          <a:p>
            <a:r>
              <a:rPr lang="en-US" sz="1500" dirty="0"/>
              <a:t>McDonald's</a:t>
            </a:r>
          </a:p>
          <a:p>
            <a:r>
              <a:rPr lang="en-US" sz="1500" dirty="0" err="1"/>
              <a:t>Assa</a:t>
            </a:r>
            <a:r>
              <a:rPr lang="en-US" sz="1500" dirty="0"/>
              <a:t> Abloy Entrance</a:t>
            </a:r>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Hartford Healthcare</a:t>
            </a:r>
          </a:p>
          <a:p>
            <a:r>
              <a:rPr lang="en-US" sz="1500" dirty="0"/>
              <a:t>Genesis Healthcare Corporation</a:t>
            </a:r>
          </a:p>
          <a:p>
            <a:r>
              <a:rPr lang="en-US" sz="1500" dirty="0"/>
              <a:t>Walgreens Boots Alliance Inc</a:t>
            </a:r>
          </a:p>
          <a:p>
            <a:r>
              <a:rPr lang="en-US" sz="1500" dirty="0"/>
              <a:t>Petco</a:t>
            </a:r>
          </a:p>
          <a:p>
            <a:r>
              <a:rPr lang="en-US" sz="1500" dirty="0"/>
              <a:t>Medtronic</a:t>
            </a:r>
          </a:p>
          <a:p>
            <a:r>
              <a:rPr lang="en-US" sz="1500" dirty="0"/>
              <a:t>Avangrid</a:t>
            </a:r>
          </a:p>
          <a:p>
            <a:r>
              <a:rPr lang="en-US" sz="1500" dirty="0"/>
              <a:t>Amazon</a:t>
            </a:r>
          </a:p>
          <a:p>
            <a:r>
              <a:rPr lang="en-US" sz="1500" dirty="0"/>
              <a:t>UnitedHealth Group</a:t>
            </a:r>
          </a:p>
          <a:p>
            <a:r>
              <a:rPr lang="en-US" sz="1500" dirty="0"/>
              <a:t>Department of Veterans Affairs</a:t>
            </a:r>
          </a:p>
          <a:p>
            <a:r>
              <a:rPr lang="en-US" sz="1500" dirty="0" err="1"/>
              <a:t>Bowlero</a:t>
            </a:r>
            <a:r>
              <a:rPr lang="en-US" sz="1500" dirty="0"/>
              <a:t> Limited</a:t>
            </a:r>
          </a:p>
          <a:p>
            <a:r>
              <a:rPr lang="en-US" sz="1500" dirty="0" err="1"/>
              <a:t>Vna</a:t>
            </a:r>
            <a:r>
              <a:rPr lang="en-US" sz="1500" dirty="0"/>
              <a:t> Community Healthcare</a:t>
            </a:r>
          </a:p>
          <a:p>
            <a:r>
              <a:rPr lang="en-US" sz="1500" dirty="0"/>
              <a:t>Advance Auto Parts Incorporated</a:t>
            </a:r>
          </a:p>
          <a:p>
            <a:r>
              <a:rPr lang="en-US" sz="1500" dirty="0"/>
              <a:t>University of New Haven</a:t>
            </a:r>
          </a:p>
          <a:p>
            <a:r>
              <a:rPr lang="en-US" sz="1500" dirty="0"/>
              <a:t>Boston Market</a:t>
            </a:r>
          </a:p>
          <a:p>
            <a:r>
              <a:rPr lang="en-US" sz="1500" dirty="0"/>
              <a:t>O'Reilly Automotive Inc</a:t>
            </a:r>
          </a:p>
          <a:p>
            <a:r>
              <a:rPr lang="en-US" sz="1500" dirty="0"/>
              <a:t>Dollar Tree</a:t>
            </a:r>
          </a:p>
          <a:p>
            <a:r>
              <a:rPr lang="en-US" sz="1500" dirty="0"/>
              <a:t>Marrakech Incorporated</a:t>
            </a:r>
          </a:p>
          <a:p>
            <a:r>
              <a:rPr lang="en-US" sz="1500" dirty="0"/>
              <a:t>FedEx</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30</a:t>
            </a:fld>
            <a:endParaRPr lang="en-US" dirty="0">
              <a:solidFill>
                <a:schemeClr val="tx2"/>
              </a:solidFill>
            </a:endParaRPr>
          </a:p>
        </p:txBody>
      </p:sp>
    </p:spTree>
    <p:extLst>
      <p:ext uri="{BB962C8B-B14F-4D97-AF65-F5344CB8AC3E}">
        <p14:creationId xmlns:p14="http://schemas.microsoft.com/office/powerpoint/2010/main" val="2332135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pic>
        <p:nvPicPr>
          <p:cNvPr id="3" name="Picture 2">
            <a:extLst>
              <a:ext uri="{FF2B5EF4-FFF2-40B4-BE49-F238E27FC236}">
                <a16:creationId xmlns:a16="http://schemas.microsoft.com/office/drawing/2014/main" id="{C1827661-FA7F-4A09-8AF0-6711EFC88E5E}"/>
              </a:ext>
            </a:extLst>
          </p:cNvPr>
          <p:cNvPicPr>
            <a:picLocks noChangeAspect="1"/>
          </p:cNvPicPr>
          <p:nvPr/>
        </p:nvPicPr>
        <p:blipFill>
          <a:blip r:embed="rId2"/>
          <a:stretch>
            <a:fillRect/>
          </a:stretch>
        </p:blipFill>
        <p:spPr>
          <a:xfrm>
            <a:off x="2257425" y="1168572"/>
            <a:ext cx="4629150" cy="5000625"/>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FDAC9288-474E-4D02-AB6C-74E140CCB228}"/>
              </a:ext>
            </a:extLst>
          </p:cNvPr>
          <p:cNvPicPr>
            <a:picLocks noChangeAspect="1"/>
          </p:cNvPicPr>
          <p:nvPr/>
        </p:nvPicPr>
        <p:blipFill>
          <a:blip r:embed="rId2"/>
          <a:stretch>
            <a:fillRect/>
          </a:stretch>
        </p:blipFill>
        <p:spPr>
          <a:xfrm>
            <a:off x="2552700" y="136523"/>
            <a:ext cx="4038600" cy="6074774"/>
          </a:xfrm>
          <a:prstGeom prst="rect">
            <a:avLst/>
          </a:prstGeom>
        </p:spPr>
      </p:pic>
    </p:spTree>
    <p:extLst>
      <p:ext uri="{BB962C8B-B14F-4D97-AF65-F5344CB8AC3E}">
        <p14:creationId xmlns:p14="http://schemas.microsoft.com/office/powerpoint/2010/main" val="579992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4525A604-87A4-477B-9CDA-70BA97F110A4}"/>
              </a:ext>
            </a:extLst>
          </p:cNvPr>
          <p:cNvPicPr>
            <a:picLocks noChangeAspect="1"/>
          </p:cNvPicPr>
          <p:nvPr/>
        </p:nvPicPr>
        <p:blipFill>
          <a:blip r:embed="rId2"/>
          <a:stretch>
            <a:fillRect/>
          </a:stretch>
        </p:blipFill>
        <p:spPr>
          <a:xfrm>
            <a:off x="1700592" y="1295400"/>
            <a:ext cx="5742816" cy="3560895"/>
          </a:xfrm>
          <a:prstGeom prst="rect">
            <a:avLst/>
          </a:prstGeom>
        </p:spPr>
      </p:pic>
    </p:spTree>
    <p:extLst>
      <p:ext uri="{BB962C8B-B14F-4D97-AF65-F5344CB8AC3E}">
        <p14:creationId xmlns:p14="http://schemas.microsoft.com/office/powerpoint/2010/main" val="788971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The Home Depot Incorporated</a:t>
            </a:r>
          </a:p>
          <a:p>
            <a:r>
              <a:rPr lang="en-US" sz="1500" dirty="0"/>
              <a:t>Yale-New Haven Health System</a:t>
            </a:r>
          </a:p>
          <a:p>
            <a:r>
              <a:rPr lang="en-US" sz="1500" dirty="0"/>
              <a:t>State of Connecticut</a:t>
            </a:r>
          </a:p>
          <a:p>
            <a:r>
              <a:rPr lang="en-US" sz="1500" dirty="0"/>
              <a:t>Thames Valley Council For Community Action</a:t>
            </a:r>
          </a:p>
          <a:p>
            <a:r>
              <a:rPr lang="en-US" sz="1500" dirty="0" err="1"/>
              <a:t>Sonalysts</a:t>
            </a:r>
            <a:r>
              <a:rPr lang="en-US" sz="1500" dirty="0"/>
              <a:t> Incorporated</a:t>
            </a:r>
          </a:p>
          <a:p>
            <a:r>
              <a:rPr lang="en-US" sz="1500" dirty="0" err="1"/>
              <a:t>Masonicare</a:t>
            </a:r>
            <a:r>
              <a:rPr lang="en-US" sz="1500" dirty="0"/>
              <a:t> Corporation</a:t>
            </a:r>
          </a:p>
          <a:p>
            <a:r>
              <a:rPr lang="en-US" sz="1500" dirty="0"/>
              <a:t>Hubbell Incorporated</a:t>
            </a:r>
          </a:p>
          <a:p>
            <a:r>
              <a:rPr lang="en-US" sz="1500" dirty="0"/>
              <a:t>Genesis Healthcare Corporation</a:t>
            </a:r>
          </a:p>
          <a:p>
            <a:r>
              <a:rPr lang="en-US" sz="1500" dirty="0"/>
              <a:t>Backus Hospital</a:t>
            </a:r>
          </a:p>
          <a:p>
            <a:r>
              <a:rPr lang="en-US" sz="1500" dirty="0" err="1"/>
              <a:t>Aveanna</a:t>
            </a:r>
            <a:r>
              <a:rPr lang="en-US" sz="1500" dirty="0"/>
              <a:t> Healthcare</a:t>
            </a:r>
          </a:p>
          <a:p>
            <a:r>
              <a:rPr lang="en-US" sz="1500" dirty="0"/>
              <a:t>Compass Group North America</a:t>
            </a:r>
          </a:p>
          <a:p>
            <a:r>
              <a:rPr lang="en-US" sz="1500" dirty="0"/>
              <a:t>Advance Auto Parts Incorporated</a:t>
            </a:r>
          </a:p>
          <a:p>
            <a:r>
              <a:rPr lang="en-US" sz="1500" dirty="0"/>
              <a:t>United States Foods</a:t>
            </a:r>
          </a:p>
          <a:p>
            <a:r>
              <a:rPr lang="en-US" sz="1500" dirty="0"/>
              <a:t>Staples</a:t>
            </a:r>
          </a:p>
          <a:p>
            <a:r>
              <a:rPr lang="en-US" sz="1500" dirty="0"/>
              <a:t>Amentum</a:t>
            </a:r>
          </a:p>
          <a:p>
            <a:r>
              <a:rPr lang="en-US" sz="1500" dirty="0"/>
              <a:t>United States Coast Guard</a:t>
            </a:r>
          </a:p>
          <a:p>
            <a:r>
              <a:rPr lang="en-US" sz="1500" dirty="0"/>
              <a:t>Bob's Discount Furniture</a:t>
            </a:r>
          </a:p>
          <a:p>
            <a:r>
              <a:rPr lang="en-US" sz="1500" dirty="0"/>
              <a:t>BJ's Wholesale Club, Inc.</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Pfizer</a:t>
            </a:r>
          </a:p>
          <a:p>
            <a:r>
              <a:rPr lang="en-US" sz="1500" dirty="0"/>
              <a:t>Mohegan Sun, Inc</a:t>
            </a:r>
          </a:p>
          <a:p>
            <a:r>
              <a:rPr lang="en-US" sz="1500" dirty="0"/>
              <a:t>Mohegan Sun</a:t>
            </a:r>
          </a:p>
          <a:p>
            <a:r>
              <a:rPr lang="en-US" sz="1500" dirty="0"/>
              <a:t>CVS Health</a:t>
            </a:r>
          </a:p>
          <a:p>
            <a:r>
              <a:rPr lang="en-US" sz="1500" dirty="0"/>
              <a:t>Walgreens Boots Alliance Inc</a:t>
            </a:r>
          </a:p>
          <a:p>
            <a:r>
              <a:rPr lang="en-US" sz="1500" dirty="0"/>
              <a:t>Groton Public Schools</a:t>
            </a:r>
          </a:p>
          <a:p>
            <a:r>
              <a:rPr lang="en-US" sz="1500" dirty="0"/>
              <a:t>Petco</a:t>
            </a:r>
          </a:p>
          <a:p>
            <a:r>
              <a:rPr lang="en-US" sz="1500" dirty="0"/>
              <a:t>Community Health Center, Inc.</a:t>
            </a:r>
          </a:p>
          <a:p>
            <a:r>
              <a:rPr lang="en-US" sz="1500" dirty="0"/>
              <a:t>Nordson Corporation</a:t>
            </a:r>
          </a:p>
          <a:p>
            <a:r>
              <a:rPr lang="en-US" sz="1500" dirty="0"/>
              <a:t>Allied Universal</a:t>
            </a:r>
          </a:p>
          <a:p>
            <a:r>
              <a:rPr lang="en-US" sz="1500" dirty="0"/>
              <a:t>Atria Senior Living</a:t>
            </a:r>
          </a:p>
          <a:p>
            <a:r>
              <a:rPr lang="en-US" sz="1500" dirty="0"/>
              <a:t>Care At Home</a:t>
            </a:r>
          </a:p>
          <a:p>
            <a:r>
              <a:rPr lang="en-US" sz="1500" dirty="0"/>
              <a:t>Advantage Sales &amp; Marketing</a:t>
            </a:r>
          </a:p>
          <a:p>
            <a:r>
              <a:rPr lang="en-US" sz="1500" dirty="0"/>
              <a:t>Eurofins Scientific</a:t>
            </a:r>
          </a:p>
          <a:p>
            <a:r>
              <a:rPr lang="en-US" sz="1500" dirty="0"/>
              <a:t>William W. Backus Hospital</a:t>
            </a:r>
          </a:p>
          <a:p>
            <a:r>
              <a:rPr lang="en-US" sz="1500" dirty="0"/>
              <a:t>Dominion Energy Incorporated</a:t>
            </a:r>
          </a:p>
          <a:p>
            <a:r>
              <a:rPr lang="en-US" sz="1500" dirty="0" err="1"/>
              <a:t>Atx</a:t>
            </a:r>
            <a:r>
              <a:rPr lang="en-US" sz="1500" dirty="0"/>
              <a:t> Learning</a:t>
            </a:r>
          </a:p>
          <a:p>
            <a:r>
              <a:rPr lang="en-US" sz="1500" dirty="0"/>
              <a:t>Aldi</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spTree>
    <p:extLst>
      <p:ext uri="{BB962C8B-B14F-4D97-AF65-F5344CB8AC3E}">
        <p14:creationId xmlns:p14="http://schemas.microsoft.com/office/powerpoint/2010/main" val="2332135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3" name="Picture 2">
            <a:extLst>
              <a:ext uri="{FF2B5EF4-FFF2-40B4-BE49-F238E27FC236}">
                <a16:creationId xmlns:a16="http://schemas.microsoft.com/office/drawing/2014/main" id="{E9F059E0-13AA-435F-AF45-E83FEA759228}"/>
              </a:ext>
            </a:extLst>
          </p:cNvPr>
          <p:cNvPicPr>
            <a:picLocks noChangeAspect="1"/>
          </p:cNvPicPr>
          <p:nvPr/>
        </p:nvPicPr>
        <p:blipFill>
          <a:blip r:embed="rId2"/>
          <a:stretch>
            <a:fillRect/>
          </a:stretch>
        </p:blipFill>
        <p:spPr>
          <a:xfrm>
            <a:off x="1888617" y="1235421"/>
            <a:ext cx="4629150" cy="5000625"/>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0BD06283-7E17-48ED-BDEE-DFA139ED51BD}"/>
              </a:ext>
            </a:extLst>
          </p:cNvPr>
          <p:cNvPicPr>
            <a:picLocks noChangeAspect="1"/>
          </p:cNvPicPr>
          <p:nvPr/>
        </p:nvPicPr>
        <p:blipFill>
          <a:blip r:embed="rId2"/>
          <a:stretch>
            <a:fillRect/>
          </a:stretch>
        </p:blipFill>
        <p:spPr>
          <a:xfrm>
            <a:off x="2552700" y="172335"/>
            <a:ext cx="4038600" cy="6074774"/>
          </a:xfrm>
          <a:prstGeom prst="rect">
            <a:avLst/>
          </a:prstGeom>
        </p:spPr>
      </p:pic>
    </p:spTree>
    <p:extLst>
      <p:ext uri="{BB962C8B-B14F-4D97-AF65-F5344CB8AC3E}">
        <p14:creationId xmlns:p14="http://schemas.microsoft.com/office/powerpoint/2010/main" val="3763166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id="{1D2F666E-85D4-42C5-B619-46C01FE60F84}"/>
              </a:ext>
            </a:extLst>
          </p:cNvPr>
          <p:cNvPicPr>
            <a:picLocks noChangeAspect="1"/>
          </p:cNvPicPr>
          <p:nvPr/>
        </p:nvPicPr>
        <p:blipFill>
          <a:blip r:embed="rId2"/>
          <a:stretch>
            <a:fillRect/>
          </a:stretch>
        </p:blipFill>
        <p:spPr>
          <a:xfrm>
            <a:off x="3341101" y="1752600"/>
            <a:ext cx="2461797" cy="2960592"/>
          </a:xfrm>
          <a:prstGeom prst="rect">
            <a:avLst/>
          </a:prstGeom>
        </p:spPr>
      </p:pic>
    </p:spTree>
    <p:extLst>
      <p:ext uri="{BB962C8B-B14F-4D97-AF65-F5344CB8AC3E}">
        <p14:creationId xmlns:p14="http://schemas.microsoft.com/office/powerpoint/2010/main" val="2976291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Employers            </a:t>
            </a:r>
          </a:p>
          <a:p>
            <a:r>
              <a:rPr lang="en-US" sz="3200" dirty="0"/>
              <a:t>with the Most Job Ads</a:t>
            </a:r>
          </a:p>
        </p:txBody>
      </p:sp>
      <p:sp>
        <p:nvSpPr>
          <p:cNvPr id="14" name="Content Placeholder 2"/>
          <p:cNvSpPr txBox="1">
            <a:spLocks/>
          </p:cNvSpPr>
          <p:nvPr/>
        </p:nvSpPr>
        <p:spPr>
          <a:xfrm>
            <a:off x="891819"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Petco</a:t>
            </a:r>
          </a:p>
          <a:p>
            <a:r>
              <a:rPr lang="en-US" sz="1500" dirty="0"/>
              <a:t>Floor Decor</a:t>
            </a:r>
          </a:p>
          <a:p>
            <a:r>
              <a:rPr lang="en-US" sz="1500" dirty="0"/>
              <a:t>Genesis Healthcare Corporation</a:t>
            </a:r>
          </a:p>
          <a:p>
            <a:r>
              <a:rPr lang="en-US" sz="1500" dirty="0"/>
              <a:t>Maplewood At Stony Hill </a:t>
            </a:r>
            <a:r>
              <a:rPr lang="en-US" sz="1500" dirty="0" err="1"/>
              <a:t>Llc</a:t>
            </a:r>
            <a:endParaRPr lang="en-US" sz="1500" dirty="0"/>
          </a:p>
          <a:p>
            <a:r>
              <a:rPr lang="en-US" sz="1500" dirty="0"/>
              <a:t>Advantage Sales &amp; Marketing</a:t>
            </a:r>
          </a:p>
          <a:p>
            <a:r>
              <a:rPr lang="en-US" sz="1500" dirty="0"/>
              <a:t>Lowe's Companies, Inc</a:t>
            </a:r>
          </a:p>
          <a:p>
            <a:r>
              <a:rPr lang="en-US" sz="1500" dirty="0"/>
              <a:t>Allied Universal</a:t>
            </a:r>
          </a:p>
          <a:p>
            <a:r>
              <a:rPr lang="en-US" sz="1500" dirty="0" err="1"/>
              <a:t>Entegris</a:t>
            </a:r>
            <a:r>
              <a:rPr lang="en-US" sz="1500" dirty="0"/>
              <a:t> Incorporated</a:t>
            </a:r>
          </a:p>
          <a:p>
            <a:r>
              <a:rPr lang="en-US" sz="1500" dirty="0"/>
              <a:t>Danbury Public Schools</a:t>
            </a:r>
          </a:p>
          <a:p>
            <a:r>
              <a:rPr lang="en-US" sz="1500" dirty="0"/>
              <a:t>Apple Inc.</a:t>
            </a:r>
          </a:p>
          <a:p>
            <a:r>
              <a:rPr lang="en-US" sz="1500" dirty="0"/>
              <a:t>Newtown Savings Bank</a:t>
            </a:r>
          </a:p>
          <a:p>
            <a:r>
              <a:rPr lang="en-US" sz="1500" dirty="0"/>
              <a:t>Hologic Incorporated</a:t>
            </a:r>
          </a:p>
          <a:p>
            <a:r>
              <a:rPr lang="en-US" sz="1500" dirty="0" err="1"/>
              <a:t>Cds</a:t>
            </a:r>
            <a:r>
              <a:rPr lang="en-US" sz="1500" dirty="0"/>
              <a:t> Corporate</a:t>
            </a:r>
          </a:p>
          <a:p>
            <a:r>
              <a:rPr lang="en-US" sz="1500" dirty="0"/>
              <a:t>Maplewood At Newtown </a:t>
            </a:r>
            <a:r>
              <a:rPr lang="en-US" sz="1500" dirty="0" err="1"/>
              <a:t>Llc</a:t>
            </a:r>
            <a:endParaRPr lang="en-US" sz="1500" dirty="0"/>
          </a:p>
          <a:p>
            <a:r>
              <a:rPr lang="en-US" sz="1500" dirty="0"/>
              <a:t>Western Connecticut Healthcare</a:t>
            </a:r>
          </a:p>
          <a:p>
            <a:r>
              <a:rPr lang="en-US" sz="1500" dirty="0"/>
              <a:t>Panera Bread</a:t>
            </a:r>
          </a:p>
          <a:p>
            <a:r>
              <a:rPr lang="en-US" sz="1500" dirty="0"/>
              <a:t>National Vision Incorporated</a:t>
            </a:r>
          </a:p>
          <a:p>
            <a:r>
              <a:rPr lang="en-US" sz="1500" dirty="0"/>
              <a:t>Compass Group North America</a:t>
            </a:r>
          </a:p>
          <a:p>
            <a:r>
              <a:rPr lang="en-US" sz="1500" dirty="0"/>
              <a:t>Community Health Center, Inc.</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Whole Foods Market, Inc.</a:t>
            </a:r>
          </a:p>
          <a:p>
            <a:r>
              <a:rPr lang="en-US" sz="1500" dirty="0"/>
              <a:t>The Home Depot Incorporated</a:t>
            </a:r>
          </a:p>
          <a:p>
            <a:r>
              <a:rPr lang="en-US" sz="1500" dirty="0"/>
              <a:t>Western Connecticut Health Network</a:t>
            </a:r>
          </a:p>
          <a:p>
            <a:r>
              <a:rPr lang="en-US" sz="1500" dirty="0"/>
              <a:t>CVS Health</a:t>
            </a:r>
          </a:p>
          <a:p>
            <a:r>
              <a:rPr lang="en-US" sz="1500" dirty="0" err="1"/>
              <a:t>Iqvia</a:t>
            </a:r>
            <a:endParaRPr lang="en-US" sz="1500" dirty="0"/>
          </a:p>
          <a:p>
            <a:r>
              <a:rPr lang="en-US" sz="1500" dirty="0"/>
              <a:t>UnitedHealth Group</a:t>
            </a:r>
          </a:p>
          <a:p>
            <a:r>
              <a:rPr lang="en-US" sz="1500" dirty="0"/>
              <a:t>State Farm Insurance Companies</a:t>
            </a:r>
          </a:p>
          <a:p>
            <a:r>
              <a:rPr lang="en-US" sz="1500" dirty="0"/>
              <a:t>Staples</a:t>
            </a:r>
          </a:p>
          <a:p>
            <a:r>
              <a:rPr lang="en-US" sz="1500" dirty="0"/>
              <a:t>Intuit</a:t>
            </a:r>
          </a:p>
          <a:p>
            <a:r>
              <a:rPr lang="en-US" sz="1500" dirty="0"/>
              <a:t>Schaeffler Group</a:t>
            </a:r>
          </a:p>
          <a:p>
            <a:r>
              <a:rPr lang="en-US" sz="1500" dirty="0"/>
              <a:t>Regional Hospice Of Western Connecticut</a:t>
            </a:r>
          </a:p>
          <a:p>
            <a:r>
              <a:rPr lang="en-US" sz="1500" dirty="0"/>
              <a:t>Boston Market</a:t>
            </a:r>
          </a:p>
          <a:p>
            <a:r>
              <a:rPr lang="en-US" sz="1500" dirty="0"/>
              <a:t>Aldi</a:t>
            </a:r>
          </a:p>
          <a:p>
            <a:r>
              <a:rPr lang="en-US" sz="1500" dirty="0"/>
              <a:t>Olive Garden</a:t>
            </a:r>
          </a:p>
          <a:p>
            <a:r>
              <a:rPr lang="en-US" sz="1500" dirty="0"/>
              <a:t>BJ's Wholesale Club, Inc.</a:t>
            </a:r>
          </a:p>
          <a:p>
            <a:r>
              <a:rPr lang="en-US" sz="1500" dirty="0"/>
              <a:t>Colonial Ford</a:t>
            </a:r>
          </a:p>
          <a:p>
            <a:r>
              <a:rPr lang="en-US" sz="1500" dirty="0"/>
              <a:t>Walgreens Boots Alliance Inc</a:t>
            </a:r>
          </a:p>
          <a:p>
            <a:r>
              <a:rPr lang="en-US" sz="1500" dirty="0"/>
              <a:t>United Parcel Service Incorporated</a:t>
            </a:r>
          </a:p>
          <a:p>
            <a:r>
              <a:rPr lang="en-US" sz="1500" dirty="0"/>
              <a:t>Macy's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spTree>
    <p:extLst>
      <p:ext uri="{BB962C8B-B14F-4D97-AF65-F5344CB8AC3E}">
        <p14:creationId xmlns:p14="http://schemas.microsoft.com/office/powerpoint/2010/main" val="3054105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pic>
        <p:nvPicPr>
          <p:cNvPr id="4" name="Picture 3">
            <a:extLst>
              <a:ext uri="{FF2B5EF4-FFF2-40B4-BE49-F238E27FC236}">
                <a16:creationId xmlns:a16="http://schemas.microsoft.com/office/drawing/2014/main" id="{39B1B32B-4757-4C02-96B1-5DFB4CB3A32E}"/>
              </a:ext>
            </a:extLst>
          </p:cNvPr>
          <p:cNvPicPr>
            <a:picLocks noChangeAspect="1"/>
          </p:cNvPicPr>
          <p:nvPr/>
        </p:nvPicPr>
        <p:blipFill>
          <a:blip r:embed="rId2"/>
          <a:stretch>
            <a:fillRect/>
          </a:stretch>
        </p:blipFill>
        <p:spPr>
          <a:xfrm>
            <a:off x="1895987" y="969372"/>
            <a:ext cx="5352019" cy="5232421"/>
          </a:xfrm>
          <a:prstGeom prst="rect">
            <a:avLst/>
          </a:prstGeom>
        </p:spPr>
      </p:pic>
    </p:spTree>
    <p:extLst>
      <p:ext uri="{BB962C8B-B14F-4D97-AF65-F5344CB8AC3E}">
        <p14:creationId xmlns:p14="http://schemas.microsoft.com/office/powerpoint/2010/main" val="411563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1" y="969383"/>
            <a:ext cx="6972218" cy="369332"/>
          </a:xfrm>
          <a:prstGeom prst="rect">
            <a:avLst/>
          </a:prstGeom>
          <a:noFill/>
        </p:spPr>
        <p:txBody>
          <a:bodyPr wrap="square" rtlCol="0">
            <a:spAutoFit/>
          </a:bodyPr>
          <a:lstStyle/>
          <a:p>
            <a:r>
              <a:rPr lang="en-US" dirty="0"/>
              <a:t>Weekly New job postings were 4,613 during the week ending 2/13/21.</a:t>
            </a:r>
          </a:p>
        </p:txBody>
      </p:sp>
      <p:graphicFrame>
        <p:nvGraphicFramePr>
          <p:cNvPr id="9" name="Chart 8">
            <a:extLst>
              <a:ext uri="{FF2B5EF4-FFF2-40B4-BE49-F238E27FC236}">
                <a16:creationId xmlns:a16="http://schemas.microsoft.com/office/drawing/2014/main" id="{4C79616D-A443-4B63-9758-982CFACC4971}"/>
              </a:ext>
            </a:extLst>
          </p:cNvPr>
          <p:cNvGraphicFramePr/>
          <p:nvPr>
            <p:extLst>
              <p:ext uri="{D42A27DB-BD31-4B8C-83A1-F6EECF244321}">
                <p14:modId xmlns:p14="http://schemas.microsoft.com/office/powerpoint/2010/main" val="256141164"/>
              </p:ext>
            </p:extLst>
          </p:nvPr>
        </p:nvGraphicFramePr>
        <p:xfrm>
          <a:off x="533400" y="1414143"/>
          <a:ext cx="8077200" cy="407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47B069E3-FB61-4F4A-8BF2-311A5704AEDB}"/>
              </a:ext>
            </a:extLst>
          </p:cNvPr>
          <p:cNvPicPr>
            <a:picLocks noChangeAspect="1"/>
          </p:cNvPicPr>
          <p:nvPr/>
        </p:nvPicPr>
        <p:blipFill>
          <a:blip r:embed="rId2"/>
          <a:stretch>
            <a:fillRect/>
          </a:stretch>
        </p:blipFill>
        <p:spPr>
          <a:xfrm>
            <a:off x="2438400" y="152400"/>
            <a:ext cx="4267200" cy="5943175"/>
          </a:xfrm>
          <a:prstGeom prst="rect">
            <a:avLst/>
          </a:prstGeom>
        </p:spPr>
      </p:pic>
    </p:spTree>
    <p:extLst>
      <p:ext uri="{BB962C8B-B14F-4D97-AF65-F5344CB8AC3E}">
        <p14:creationId xmlns:p14="http://schemas.microsoft.com/office/powerpoint/2010/main" val="2302668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192" y="631282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Employers            </a:t>
            </a:r>
          </a:p>
          <a:p>
            <a:r>
              <a:rPr lang="en-US" sz="3200" dirty="0"/>
              <a:t>with the Most Job Ads</a:t>
            </a:r>
          </a:p>
        </p:txBody>
      </p:sp>
      <p:sp>
        <p:nvSpPr>
          <p:cNvPr id="14" name="Content Placeholder 2"/>
          <p:cNvSpPr txBox="1">
            <a:spLocks/>
          </p:cNvSpPr>
          <p:nvPr/>
        </p:nvSpPr>
        <p:spPr>
          <a:xfrm>
            <a:off x="914403" y="1202485"/>
            <a:ext cx="3657599" cy="36027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Waterbury Hospital</a:t>
            </a:r>
          </a:p>
          <a:p>
            <a:r>
              <a:rPr lang="en-US" sz="1500" dirty="0"/>
              <a:t>Trinity Health Of New England</a:t>
            </a:r>
          </a:p>
          <a:p>
            <a:r>
              <a:rPr lang="en-US" sz="1500" dirty="0"/>
              <a:t>CVS Health</a:t>
            </a:r>
          </a:p>
          <a:p>
            <a:r>
              <a:rPr lang="en-US" sz="1500" dirty="0"/>
              <a:t>CDM Smith</a:t>
            </a:r>
          </a:p>
          <a:p>
            <a:r>
              <a:rPr lang="en-US" sz="1500" dirty="0"/>
              <a:t>Post University</a:t>
            </a:r>
          </a:p>
          <a:p>
            <a:r>
              <a:rPr lang="en-US" sz="1500" dirty="0" err="1"/>
              <a:t>Paraco</a:t>
            </a:r>
            <a:r>
              <a:rPr lang="en-US" sz="1500" dirty="0"/>
              <a:t> Gas Corporation</a:t>
            </a:r>
          </a:p>
          <a:p>
            <a:r>
              <a:rPr lang="en-US" sz="1500" dirty="0"/>
              <a:t>Naugatuck Public Schools</a:t>
            </a:r>
          </a:p>
          <a:p>
            <a:r>
              <a:rPr lang="en-US" sz="1500" dirty="0"/>
              <a:t>Genesis Healthcare Corporation</a:t>
            </a:r>
          </a:p>
          <a:p>
            <a:r>
              <a:rPr lang="en-US" sz="1500" dirty="0"/>
              <a:t>State Farm Insurance Companies</a:t>
            </a:r>
          </a:p>
          <a:p>
            <a:r>
              <a:rPr lang="en-US" sz="1500" dirty="0"/>
              <a:t>Amazon</a:t>
            </a:r>
          </a:p>
          <a:p>
            <a:r>
              <a:rPr lang="en-US" sz="1500" dirty="0" err="1"/>
              <a:t>Ametek</a:t>
            </a:r>
            <a:r>
              <a:rPr lang="en-US" sz="1500" dirty="0"/>
              <a:t> Incorporated</a:t>
            </a:r>
          </a:p>
          <a:p>
            <a:r>
              <a:rPr lang="en-US" sz="1500" dirty="0"/>
              <a:t>Raytheon</a:t>
            </a:r>
          </a:p>
          <a:p>
            <a:r>
              <a:rPr lang="en-US" sz="1500" dirty="0" err="1"/>
              <a:t>Wellmore</a:t>
            </a:r>
            <a:r>
              <a:rPr lang="en-US" sz="1500" dirty="0"/>
              <a:t> Incorporated</a:t>
            </a:r>
          </a:p>
          <a:p>
            <a:r>
              <a:rPr lang="en-US" sz="1500" dirty="0"/>
              <a:t>Element Solutions</a:t>
            </a:r>
          </a:p>
          <a:p>
            <a:r>
              <a:rPr lang="en-US" sz="1500" dirty="0"/>
              <a:t>Quest Diagnostics Incorporated</a:t>
            </a:r>
          </a:p>
          <a:p>
            <a:r>
              <a:rPr lang="en-US" sz="1500" dirty="0"/>
              <a:t>Drew Marine </a:t>
            </a:r>
            <a:r>
              <a:rPr lang="en-US" sz="1500" dirty="0" err="1"/>
              <a:t>Usa</a:t>
            </a:r>
            <a:endParaRPr lang="en-US" sz="1500" dirty="0"/>
          </a:p>
          <a:p>
            <a:r>
              <a:rPr lang="en-US" sz="1500" dirty="0"/>
              <a:t>Heritage Healthcare</a:t>
            </a:r>
          </a:p>
          <a:p>
            <a:r>
              <a:rPr lang="en-US" sz="1500" dirty="0"/>
              <a:t>Hartford Healthcare</a:t>
            </a:r>
          </a:p>
          <a:p>
            <a:r>
              <a:rPr lang="en-US" sz="1500" dirty="0" err="1"/>
              <a:t>Healthpro</a:t>
            </a:r>
            <a:r>
              <a:rPr lang="en-US" sz="1500" dirty="0"/>
              <a:t> Heritage, </a:t>
            </a:r>
            <a:r>
              <a:rPr lang="en-US" sz="1500" dirty="0" err="1"/>
              <a:t>Llc</a:t>
            </a:r>
            <a:endParaRPr lang="en-US" sz="1500" dirty="0"/>
          </a:p>
        </p:txBody>
      </p:sp>
      <p:sp>
        <p:nvSpPr>
          <p:cNvPr id="15" name="Content Placeholder 3"/>
          <p:cNvSpPr txBox="1">
            <a:spLocks/>
          </p:cNvSpPr>
          <p:nvPr/>
        </p:nvSpPr>
        <p:spPr>
          <a:xfrm>
            <a:off x="4556760" y="1202485"/>
            <a:ext cx="3657599" cy="359568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Trinity Health</a:t>
            </a:r>
          </a:p>
          <a:p>
            <a:r>
              <a:rPr lang="en-US" sz="1500" dirty="0"/>
              <a:t>Intuit</a:t>
            </a:r>
          </a:p>
          <a:p>
            <a:r>
              <a:rPr lang="en-US" sz="1500" dirty="0"/>
              <a:t>Wheeler Clinic</a:t>
            </a:r>
          </a:p>
          <a:p>
            <a:r>
              <a:rPr lang="en-US" sz="1500" dirty="0"/>
              <a:t>Seasons Hospice &amp; Palliative Care</a:t>
            </a:r>
          </a:p>
          <a:p>
            <a:r>
              <a:rPr lang="en-US" sz="1500" dirty="0"/>
              <a:t>Hoffman Auto Group</a:t>
            </a:r>
          </a:p>
          <a:p>
            <a:r>
              <a:rPr lang="en-US" sz="1500" dirty="0"/>
              <a:t>The Home Depot Incorporated</a:t>
            </a:r>
          </a:p>
          <a:p>
            <a:r>
              <a:rPr lang="en-US" sz="1500" dirty="0"/>
              <a:t>Compass Group North America</a:t>
            </a:r>
          </a:p>
          <a:p>
            <a:r>
              <a:rPr lang="en-US" sz="1500" dirty="0"/>
              <a:t>Petco</a:t>
            </a:r>
          </a:p>
          <a:p>
            <a:r>
              <a:rPr lang="en-US" sz="1500" dirty="0"/>
              <a:t>State of Connecticut</a:t>
            </a:r>
          </a:p>
          <a:p>
            <a:r>
              <a:rPr lang="en-US" sz="1500" dirty="0"/>
              <a:t>Advance Auto Parts Incorporated</a:t>
            </a:r>
          </a:p>
          <a:p>
            <a:r>
              <a:rPr lang="en-US" sz="1500" dirty="0"/>
              <a:t>O'Reilly Automotive Inc</a:t>
            </a:r>
          </a:p>
          <a:p>
            <a:r>
              <a:rPr lang="en-US" sz="1500" dirty="0"/>
              <a:t>Keystone Human Services</a:t>
            </a:r>
          </a:p>
          <a:p>
            <a:r>
              <a:rPr lang="en-US" sz="1500" dirty="0"/>
              <a:t>Domino's Pizza</a:t>
            </a:r>
          </a:p>
          <a:p>
            <a:r>
              <a:rPr lang="en-US" sz="1500" dirty="0"/>
              <a:t>Community Health Center, Inc.</a:t>
            </a:r>
          </a:p>
          <a:p>
            <a:r>
              <a:rPr lang="en-US" sz="1500" dirty="0"/>
              <a:t>Allied Universal</a:t>
            </a:r>
          </a:p>
          <a:p>
            <a:r>
              <a:rPr lang="en-US" sz="1500" dirty="0"/>
              <a:t>Burlington</a:t>
            </a:r>
          </a:p>
          <a:p>
            <a:r>
              <a:rPr lang="en-US" sz="1500" dirty="0" err="1"/>
              <a:t>Posigen</a:t>
            </a:r>
            <a:endParaRPr lang="en-US" sz="1500" dirty="0"/>
          </a:p>
          <a:p>
            <a:r>
              <a:rPr lang="en-US" sz="1500" dirty="0"/>
              <a:t>BJ's Wholesale Club, Inc.</a:t>
            </a:r>
          </a:p>
          <a:p>
            <a:r>
              <a:rPr lang="en-US" sz="1500" dirty="0"/>
              <a:t>Benchmark Senior Living</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41</a:t>
            </a:fld>
            <a:endParaRPr lang="en-US" dirty="0"/>
          </a:p>
        </p:txBody>
      </p:sp>
    </p:spTree>
    <p:extLst>
      <p:ext uri="{BB962C8B-B14F-4D97-AF65-F5344CB8AC3E}">
        <p14:creationId xmlns:p14="http://schemas.microsoft.com/office/powerpoint/2010/main" val="3728423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42</a:t>
            </a:fld>
            <a:endParaRPr lang="en-US" dirty="0"/>
          </a:p>
        </p:txBody>
      </p:sp>
      <p:pic>
        <p:nvPicPr>
          <p:cNvPr id="3" name="Picture 2">
            <a:extLst>
              <a:ext uri="{FF2B5EF4-FFF2-40B4-BE49-F238E27FC236}">
                <a16:creationId xmlns:a16="http://schemas.microsoft.com/office/drawing/2014/main" id="{18F4E90B-1C45-46AF-ABDC-90F89FAEA580}"/>
              </a:ext>
            </a:extLst>
          </p:cNvPr>
          <p:cNvPicPr>
            <a:picLocks noChangeAspect="1"/>
          </p:cNvPicPr>
          <p:nvPr/>
        </p:nvPicPr>
        <p:blipFill>
          <a:blip r:embed="rId2"/>
          <a:stretch>
            <a:fillRect/>
          </a:stretch>
        </p:blipFill>
        <p:spPr>
          <a:xfrm>
            <a:off x="3352800" y="1447800"/>
            <a:ext cx="2438400" cy="3338481"/>
          </a:xfrm>
          <a:prstGeom prst="rect">
            <a:avLst/>
          </a:prstGeom>
        </p:spPr>
      </p:pic>
    </p:spTree>
    <p:extLst>
      <p:ext uri="{BB962C8B-B14F-4D97-AF65-F5344CB8AC3E}">
        <p14:creationId xmlns:p14="http://schemas.microsoft.com/office/powerpoint/2010/main" val="3051462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
            <a:ext cx="696524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43</a:t>
            </a:fld>
            <a:endParaRPr lang="en-US" dirty="0"/>
          </a:p>
        </p:txBody>
      </p:sp>
      <p:pic>
        <p:nvPicPr>
          <p:cNvPr id="4" name="Picture 3">
            <a:extLst>
              <a:ext uri="{FF2B5EF4-FFF2-40B4-BE49-F238E27FC236}">
                <a16:creationId xmlns:a16="http://schemas.microsoft.com/office/drawing/2014/main" id="{2EC89575-846A-470B-9938-FA0AAED577E1}"/>
              </a:ext>
            </a:extLst>
          </p:cNvPr>
          <p:cNvPicPr>
            <a:picLocks noChangeAspect="1"/>
          </p:cNvPicPr>
          <p:nvPr/>
        </p:nvPicPr>
        <p:blipFill>
          <a:blip r:embed="rId2"/>
          <a:stretch>
            <a:fillRect/>
          </a:stretch>
        </p:blipFill>
        <p:spPr>
          <a:xfrm>
            <a:off x="2257425" y="1143001"/>
            <a:ext cx="4629150" cy="5000625"/>
          </a:xfrm>
          <a:prstGeom prst="rect">
            <a:avLst/>
          </a:prstGeom>
        </p:spPr>
      </p:pic>
    </p:spTree>
    <p:extLst>
      <p:ext uri="{BB962C8B-B14F-4D97-AF65-F5344CB8AC3E}">
        <p14:creationId xmlns:p14="http://schemas.microsoft.com/office/powerpoint/2010/main" val="15950176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44</a:t>
            </a:fld>
            <a:endParaRPr lang="en-US" dirty="0"/>
          </a:p>
        </p:txBody>
      </p:sp>
      <p:pic>
        <p:nvPicPr>
          <p:cNvPr id="3" name="Picture 2">
            <a:extLst>
              <a:ext uri="{FF2B5EF4-FFF2-40B4-BE49-F238E27FC236}">
                <a16:creationId xmlns:a16="http://schemas.microsoft.com/office/drawing/2014/main" id="{BD0CD8E3-2CC4-451B-A384-BE1C9048171F}"/>
              </a:ext>
            </a:extLst>
          </p:cNvPr>
          <p:cNvPicPr>
            <a:picLocks noChangeAspect="1"/>
          </p:cNvPicPr>
          <p:nvPr/>
        </p:nvPicPr>
        <p:blipFill>
          <a:blip r:embed="rId2"/>
          <a:stretch>
            <a:fillRect/>
          </a:stretch>
        </p:blipFill>
        <p:spPr>
          <a:xfrm>
            <a:off x="2476500" y="228600"/>
            <a:ext cx="4191000" cy="5837047"/>
          </a:xfrm>
          <a:prstGeom prst="rect">
            <a:avLst/>
          </a:prstGeom>
        </p:spPr>
      </p:pic>
    </p:spTree>
    <p:extLst>
      <p:ext uri="{BB962C8B-B14F-4D97-AF65-F5344CB8AC3E}">
        <p14:creationId xmlns:p14="http://schemas.microsoft.com/office/powerpoint/2010/main" val="3276517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45</a:t>
            </a:fld>
            <a:endParaRPr lang="en-US" dirty="0"/>
          </a:p>
        </p:txBody>
      </p:sp>
      <p:pic>
        <p:nvPicPr>
          <p:cNvPr id="4" name="Picture 3">
            <a:extLst>
              <a:ext uri="{FF2B5EF4-FFF2-40B4-BE49-F238E27FC236}">
                <a16:creationId xmlns:a16="http://schemas.microsoft.com/office/drawing/2014/main" id="{F9F3C949-0F9D-4E70-839B-DF2278410823}"/>
              </a:ext>
            </a:extLst>
          </p:cNvPr>
          <p:cNvPicPr>
            <a:picLocks noChangeAspect="1"/>
          </p:cNvPicPr>
          <p:nvPr/>
        </p:nvPicPr>
        <p:blipFill>
          <a:blip r:embed="rId2"/>
          <a:stretch>
            <a:fillRect/>
          </a:stretch>
        </p:blipFill>
        <p:spPr>
          <a:xfrm>
            <a:off x="3352800" y="1169630"/>
            <a:ext cx="2323102" cy="4919510"/>
          </a:xfrm>
          <a:prstGeom prst="rect">
            <a:avLst/>
          </a:prstGeom>
        </p:spPr>
      </p:pic>
    </p:spTree>
    <p:extLst>
      <p:ext uri="{BB962C8B-B14F-4D97-AF65-F5344CB8AC3E}">
        <p14:creationId xmlns:p14="http://schemas.microsoft.com/office/powerpoint/2010/main" val="3494422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6" y="2"/>
            <a:ext cx="7918451"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Employers            </a:t>
            </a:r>
          </a:p>
          <a:p>
            <a:r>
              <a:rPr lang="en-US" sz="3200" dirty="0"/>
              <a:t>with the Most Job Ads</a:t>
            </a:r>
          </a:p>
        </p:txBody>
      </p:sp>
      <p:sp>
        <p:nvSpPr>
          <p:cNvPr id="14" name="Content Placeholder 2"/>
          <p:cNvSpPr txBox="1">
            <a:spLocks/>
          </p:cNvSpPr>
          <p:nvPr/>
        </p:nvSpPr>
        <p:spPr>
          <a:xfrm>
            <a:off x="889704" y="1161813"/>
            <a:ext cx="3682296" cy="452165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Health Quest</a:t>
            </a:r>
          </a:p>
          <a:p>
            <a:r>
              <a:rPr lang="en-US" sz="1500" dirty="0"/>
              <a:t>Petco</a:t>
            </a:r>
          </a:p>
          <a:p>
            <a:r>
              <a:rPr lang="en-US" sz="1500" dirty="0"/>
              <a:t>Mayflower Inn &amp; Spa</a:t>
            </a:r>
          </a:p>
          <a:p>
            <a:r>
              <a:rPr lang="en-US" sz="1500" dirty="0"/>
              <a:t>The Hotchkiss School</a:t>
            </a:r>
          </a:p>
          <a:p>
            <a:r>
              <a:rPr lang="en-US" sz="1500" dirty="0"/>
              <a:t>Alternative Employment Incorporated</a:t>
            </a:r>
          </a:p>
          <a:p>
            <a:r>
              <a:rPr lang="en-US" sz="1500" dirty="0"/>
              <a:t>Walgreens Boots Alliance Inc</a:t>
            </a:r>
          </a:p>
          <a:p>
            <a:r>
              <a:rPr lang="en-US" sz="1500" dirty="0"/>
              <a:t>Hubbell Incorporated</a:t>
            </a:r>
          </a:p>
          <a:p>
            <a:r>
              <a:rPr lang="en-US" sz="1500" dirty="0"/>
              <a:t>The Arc Of Litchfield County, Inc</a:t>
            </a:r>
          </a:p>
          <a:p>
            <a:r>
              <a:rPr lang="en-US" sz="1500" dirty="0"/>
              <a:t>Schaeffler Group</a:t>
            </a:r>
          </a:p>
          <a:p>
            <a:r>
              <a:rPr lang="en-US" sz="1500" dirty="0"/>
              <a:t>Charlotte Hungerford Hospital</a:t>
            </a:r>
          </a:p>
          <a:p>
            <a:r>
              <a:rPr lang="en-US" sz="1500" dirty="0" err="1"/>
              <a:t>Og</a:t>
            </a:r>
            <a:r>
              <a:rPr lang="en-US" sz="1500" dirty="0"/>
              <a:t> Industries Incorporated</a:t>
            </a:r>
          </a:p>
          <a:p>
            <a:r>
              <a:rPr lang="en-US" sz="1500" dirty="0"/>
              <a:t>Crate &amp; Barrel</a:t>
            </a:r>
          </a:p>
          <a:p>
            <a:r>
              <a:rPr lang="en-US" sz="1500" dirty="0"/>
              <a:t>State Farm Insurance Companies</a:t>
            </a:r>
          </a:p>
          <a:p>
            <a:r>
              <a:rPr lang="en-US" sz="1500" dirty="0"/>
              <a:t>Raytheon</a:t>
            </a:r>
          </a:p>
          <a:p>
            <a:r>
              <a:rPr lang="en-US" sz="1500" dirty="0"/>
              <a:t>Roehl Transport</a:t>
            </a:r>
          </a:p>
          <a:p>
            <a:r>
              <a:rPr lang="en-US" sz="1500" dirty="0"/>
              <a:t>YMCA</a:t>
            </a:r>
          </a:p>
          <a:p>
            <a:r>
              <a:rPr lang="en-US" sz="1500" dirty="0"/>
              <a:t>Staples</a:t>
            </a:r>
          </a:p>
          <a:p>
            <a:r>
              <a:rPr lang="en-US" sz="1500" dirty="0"/>
              <a:t>Companions Homemakers Incorporated</a:t>
            </a:r>
          </a:p>
        </p:txBody>
      </p:sp>
      <p:sp>
        <p:nvSpPr>
          <p:cNvPr id="15" name="Content Placeholder 3"/>
          <p:cNvSpPr txBox="1">
            <a:spLocks/>
          </p:cNvSpPr>
          <p:nvPr/>
        </p:nvSpPr>
        <p:spPr>
          <a:xfrm>
            <a:off x="4555157" y="1121141"/>
            <a:ext cx="3976067" cy="46030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err="1"/>
              <a:t>Dymax</a:t>
            </a:r>
            <a:r>
              <a:rPr lang="en-US" sz="1500" dirty="0"/>
              <a:t> Corporation</a:t>
            </a:r>
          </a:p>
          <a:p>
            <a:r>
              <a:rPr lang="en-US" sz="1500" dirty="0"/>
              <a:t>Devereux Advanced Behavioral Health</a:t>
            </a:r>
          </a:p>
          <a:p>
            <a:r>
              <a:rPr lang="en-US" sz="1500" dirty="0"/>
              <a:t>Becton Dickinson</a:t>
            </a:r>
          </a:p>
          <a:p>
            <a:r>
              <a:rPr lang="en-US" sz="1500" dirty="0"/>
              <a:t>State of Connecticut</a:t>
            </a:r>
          </a:p>
          <a:p>
            <a:r>
              <a:rPr lang="en-US" sz="1500" dirty="0"/>
              <a:t>Intuit</a:t>
            </a:r>
          </a:p>
          <a:p>
            <a:r>
              <a:rPr lang="en-US" sz="1500" dirty="0"/>
              <a:t>CVS Health</a:t>
            </a:r>
          </a:p>
          <a:p>
            <a:r>
              <a:rPr lang="en-US" sz="1500" dirty="0"/>
              <a:t>McDonald's</a:t>
            </a:r>
          </a:p>
          <a:p>
            <a:r>
              <a:rPr lang="en-US" sz="1500" dirty="0"/>
              <a:t>BJ's Wholesale Club, Inc.</a:t>
            </a:r>
          </a:p>
          <a:p>
            <a:r>
              <a:rPr lang="en-US" sz="1500" dirty="0"/>
              <a:t>William W. Backus Hospital</a:t>
            </a:r>
          </a:p>
          <a:p>
            <a:r>
              <a:rPr lang="en-US" sz="1500" dirty="0"/>
              <a:t>Mountainside Treatment Center</a:t>
            </a:r>
          </a:p>
          <a:p>
            <a:r>
              <a:rPr lang="en-US" sz="1500" dirty="0"/>
              <a:t>Community Health Center Association Of CT</a:t>
            </a:r>
          </a:p>
          <a:p>
            <a:r>
              <a:rPr lang="en-US" sz="1500" dirty="0" err="1"/>
              <a:t>Luk</a:t>
            </a:r>
            <a:r>
              <a:rPr lang="en-US" sz="1500" dirty="0"/>
              <a:t> </a:t>
            </a:r>
            <a:r>
              <a:rPr lang="en-US" sz="1500" dirty="0" err="1"/>
              <a:t>Usa</a:t>
            </a:r>
            <a:r>
              <a:rPr lang="en-US" sz="1500" dirty="0"/>
              <a:t> </a:t>
            </a:r>
            <a:r>
              <a:rPr lang="en-US" sz="1500" dirty="0" err="1"/>
              <a:t>Llc</a:t>
            </a:r>
            <a:endParaRPr lang="en-US" sz="1500" dirty="0"/>
          </a:p>
          <a:p>
            <a:r>
              <a:rPr lang="en-US" sz="1500" dirty="0"/>
              <a:t>Compass Group North America</a:t>
            </a:r>
          </a:p>
          <a:p>
            <a:r>
              <a:rPr lang="en-US" sz="1500" dirty="0" err="1"/>
              <a:t>Xtramart</a:t>
            </a:r>
            <a:endParaRPr lang="en-US" sz="1500" dirty="0"/>
          </a:p>
          <a:p>
            <a:r>
              <a:rPr lang="en-US" sz="1500" dirty="0"/>
              <a:t>Amazon</a:t>
            </a:r>
          </a:p>
          <a:p>
            <a:r>
              <a:rPr lang="en-US" sz="1500" dirty="0"/>
              <a:t>Sharon Health Care Center</a:t>
            </a:r>
          </a:p>
          <a:p>
            <a:r>
              <a:rPr lang="en-US" sz="1500" dirty="0"/>
              <a:t>Quest Diagnostics Incorporated</a:t>
            </a:r>
          </a:p>
          <a:p>
            <a:r>
              <a:rPr lang="en-US" sz="1500" dirty="0"/>
              <a:t>Dollar Tree</a:t>
            </a:r>
          </a:p>
          <a:p>
            <a:r>
              <a:rPr lang="en-US" sz="1500" dirty="0"/>
              <a:t>Salisbury School Incorporated</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46</a:t>
            </a:fld>
            <a:endParaRPr lang="en-US" dirty="0"/>
          </a:p>
        </p:txBody>
      </p:sp>
    </p:spTree>
    <p:extLst>
      <p:ext uri="{BB962C8B-B14F-4D97-AF65-F5344CB8AC3E}">
        <p14:creationId xmlns:p14="http://schemas.microsoft.com/office/powerpoint/2010/main" val="1437311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47703" y="-20265"/>
            <a:ext cx="7848599" cy="10564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47</a:t>
            </a:fld>
            <a:endParaRPr lang="en-US" dirty="0"/>
          </a:p>
        </p:txBody>
      </p:sp>
      <p:pic>
        <p:nvPicPr>
          <p:cNvPr id="3" name="Picture 2">
            <a:extLst>
              <a:ext uri="{FF2B5EF4-FFF2-40B4-BE49-F238E27FC236}">
                <a16:creationId xmlns:a16="http://schemas.microsoft.com/office/drawing/2014/main" id="{FF097938-654C-4E2A-A4BE-D64E68199670}"/>
              </a:ext>
            </a:extLst>
          </p:cNvPr>
          <p:cNvPicPr>
            <a:picLocks noChangeAspect="1"/>
          </p:cNvPicPr>
          <p:nvPr/>
        </p:nvPicPr>
        <p:blipFill>
          <a:blip r:embed="rId2"/>
          <a:stretch>
            <a:fillRect/>
          </a:stretch>
        </p:blipFill>
        <p:spPr>
          <a:xfrm>
            <a:off x="2257425" y="1106083"/>
            <a:ext cx="4629150" cy="5000625"/>
          </a:xfrm>
          <a:prstGeom prst="rect">
            <a:avLst/>
          </a:prstGeom>
        </p:spPr>
      </p:pic>
    </p:spTree>
    <p:extLst>
      <p:ext uri="{BB962C8B-B14F-4D97-AF65-F5344CB8AC3E}">
        <p14:creationId xmlns:p14="http://schemas.microsoft.com/office/powerpoint/2010/main" val="3458415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48</a:t>
            </a:fld>
            <a:endParaRPr lang="en-US" dirty="0"/>
          </a:p>
        </p:txBody>
      </p:sp>
      <p:pic>
        <p:nvPicPr>
          <p:cNvPr id="3" name="Picture 2">
            <a:extLst>
              <a:ext uri="{FF2B5EF4-FFF2-40B4-BE49-F238E27FC236}">
                <a16:creationId xmlns:a16="http://schemas.microsoft.com/office/drawing/2014/main" id="{9FD28CA1-AAC9-44C0-90A6-9EAB4E4A3657}"/>
              </a:ext>
            </a:extLst>
          </p:cNvPr>
          <p:cNvPicPr>
            <a:picLocks noChangeAspect="1"/>
          </p:cNvPicPr>
          <p:nvPr/>
        </p:nvPicPr>
        <p:blipFill>
          <a:blip r:embed="rId2"/>
          <a:stretch>
            <a:fillRect/>
          </a:stretch>
        </p:blipFill>
        <p:spPr>
          <a:xfrm>
            <a:off x="2476468" y="136523"/>
            <a:ext cx="4191064" cy="5837136"/>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49</a:t>
            </a:fld>
            <a:endParaRPr lang="en-US" dirty="0"/>
          </a:p>
        </p:txBody>
      </p:sp>
      <p:pic>
        <p:nvPicPr>
          <p:cNvPr id="4" name="Picture 3">
            <a:extLst>
              <a:ext uri="{FF2B5EF4-FFF2-40B4-BE49-F238E27FC236}">
                <a16:creationId xmlns:a16="http://schemas.microsoft.com/office/drawing/2014/main" id="{794EFF30-81A3-4998-A0A2-4C01A7208BD6}"/>
              </a:ext>
            </a:extLst>
          </p:cNvPr>
          <p:cNvPicPr>
            <a:picLocks noChangeAspect="1"/>
          </p:cNvPicPr>
          <p:nvPr/>
        </p:nvPicPr>
        <p:blipFill>
          <a:blip r:embed="rId2"/>
          <a:stretch>
            <a:fillRect/>
          </a:stretch>
        </p:blipFill>
        <p:spPr>
          <a:xfrm>
            <a:off x="2931856" y="1693115"/>
            <a:ext cx="3280287" cy="2590800"/>
          </a:xfrm>
          <a:prstGeom prst="rect">
            <a:avLst/>
          </a:prstGeom>
        </p:spPr>
      </p:pic>
    </p:spTree>
    <p:extLst>
      <p:ext uri="{BB962C8B-B14F-4D97-AF65-F5344CB8AC3E}">
        <p14:creationId xmlns:p14="http://schemas.microsoft.com/office/powerpoint/2010/main" val="92606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E87A1AD6-01EE-4289-88A2-159AB650245C}"/>
              </a:ext>
            </a:extLst>
          </p:cNvPr>
          <p:cNvPicPr>
            <a:picLocks noChangeAspect="1"/>
          </p:cNvPicPr>
          <p:nvPr/>
        </p:nvPicPr>
        <p:blipFill>
          <a:blip r:embed="rId2"/>
          <a:stretch>
            <a:fillRect/>
          </a:stretch>
        </p:blipFill>
        <p:spPr>
          <a:xfrm>
            <a:off x="466260" y="879024"/>
            <a:ext cx="8211480" cy="5396325"/>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482955" y="2"/>
            <a:ext cx="8178093" cy="98209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Employers            </a:t>
            </a:r>
          </a:p>
          <a:p>
            <a:r>
              <a:rPr lang="en-US" sz="3200" dirty="0"/>
              <a:t>with the Most Job Ads</a:t>
            </a:r>
          </a:p>
        </p:txBody>
      </p:sp>
      <p:sp>
        <p:nvSpPr>
          <p:cNvPr id="14" name="Content Placeholder 2"/>
          <p:cNvSpPr txBox="1">
            <a:spLocks/>
          </p:cNvSpPr>
          <p:nvPr/>
        </p:nvSpPr>
        <p:spPr>
          <a:xfrm>
            <a:off x="945160" y="978569"/>
            <a:ext cx="3657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C&amp;S Wholesale Grocers</a:t>
            </a:r>
          </a:p>
          <a:p>
            <a:r>
              <a:rPr lang="en-US" sz="1500" dirty="0"/>
              <a:t>Advance Auto Parts Incorporated</a:t>
            </a:r>
          </a:p>
          <a:p>
            <a:r>
              <a:rPr lang="en-US" sz="1500" dirty="0"/>
              <a:t>CVS Health</a:t>
            </a:r>
          </a:p>
          <a:p>
            <a:r>
              <a:rPr lang="en-US" sz="1500" dirty="0"/>
              <a:t>FedEx</a:t>
            </a:r>
          </a:p>
          <a:p>
            <a:r>
              <a:rPr lang="en-US" sz="1500" dirty="0"/>
              <a:t>Petco</a:t>
            </a:r>
          </a:p>
          <a:p>
            <a:r>
              <a:rPr lang="en-US" sz="1500" dirty="0"/>
              <a:t>Penske</a:t>
            </a:r>
          </a:p>
          <a:p>
            <a:r>
              <a:rPr lang="en-US" sz="1500" dirty="0"/>
              <a:t>Enfield School District</a:t>
            </a:r>
          </a:p>
          <a:p>
            <a:r>
              <a:rPr lang="en-US" sz="1500" dirty="0"/>
              <a:t>Burlington</a:t>
            </a:r>
          </a:p>
          <a:p>
            <a:r>
              <a:rPr lang="en-US" sz="1500" dirty="0"/>
              <a:t>The Home Depot Incorporated</a:t>
            </a:r>
          </a:p>
          <a:p>
            <a:r>
              <a:rPr lang="en-US" sz="1500" dirty="0"/>
              <a:t>United Parcel Service Incorporated</a:t>
            </a:r>
          </a:p>
          <a:p>
            <a:r>
              <a:rPr lang="en-US" sz="1500" dirty="0"/>
              <a:t>Cracker Barrel</a:t>
            </a:r>
          </a:p>
          <a:p>
            <a:r>
              <a:rPr lang="en-US" sz="1500" dirty="0"/>
              <a:t>Pinnacle Logistics</a:t>
            </a:r>
          </a:p>
          <a:p>
            <a:r>
              <a:rPr lang="en-US" sz="1500" dirty="0"/>
              <a:t>Specialty Printing</a:t>
            </a:r>
          </a:p>
          <a:p>
            <a:r>
              <a:rPr lang="en-US" sz="1500" dirty="0" err="1"/>
              <a:t>Vinfen</a:t>
            </a:r>
            <a:endParaRPr lang="en-US" sz="1500" dirty="0"/>
          </a:p>
          <a:p>
            <a:r>
              <a:rPr lang="en-US" sz="1500" dirty="0" err="1"/>
              <a:t>Gpm</a:t>
            </a:r>
            <a:r>
              <a:rPr lang="en-US" sz="1500" dirty="0"/>
              <a:t> Investments </a:t>
            </a:r>
            <a:r>
              <a:rPr lang="en-US" sz="1500" dirty="0" err="1"/>
              <a:t>Llc</a:t>
            </a:r>
            <a:endParaRPr lang="en-US" sz="1500" dirty="0"/>
          </a:p>
          <a:p>
            <a:r>
              <a:rPr lang="en-US" sz="1500" dirty="0"/>
              <a:t>Comfort Keepers</a:t>
            </a:r>
          </a:p>
          <a:p>
            <a:r>
              <a:rPr lang="en-US" sz="1500" dirty="0"/>
              <a:t>Aldi</a:t>
            </a:r>
          </a:p>
          <a:p>
            <a:r>
              <a:rPr lang="en-US" sz="1500" dirty="0" err="1"/>
              <a:t>Cds</a:t>
            </a:r>
            <a:r>
              <a:rPr lang="en-US" sz="1500" dirty="0"/>
              <a:t> Corporate</a:t>
            </a:r>
          </a:p>
        </p:txBody>
      </p:sp>
      <p:sp>
        <p:nvSpPr>
          <p:cNvPr id="15" name="Content Placeholder 3"/>
          <p:cNvSpPr txBox="1">
            <a:spLocks/>
          </p:cNvSpPr>
          <p:nvPr/>
        </p:nvSpPr>
        <p:spPr>
          <a:xfrm>
            <a:off x="4876800" y="982093"/>
            <a:ext cx="3657599"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ES3 </a:t>
            </a:r>
            <a:r>
              <a:rPr lang="en-US" sz="1500" dirty="0" err="1"/>
              <a:t>Llc</a:t>
            </a:r>
            <a:endParaRPr lang="en-US" sz="1500" dirty="0"/>
          </a:p>
          <a:p>
            <a:r>
              <a:rPr lang="en-US" sz="1500" dirty="0"/>
              <a:t>State of Connecticut</a:t>
            </a:r>
          </a:p>
          <a:p>
            <a:r>
              <a:rPr lang="en-US" sz="1500" dirty="0"/>
              <a:t>The Lego Group</a:t>
            </a:r>
          </a:p>
          <a:p>
            <a:r>
              <a:rPr lang="en-US" sz="1500" dirty="0"/>
              <a:t>Allied Universal</a:t>
            </a:r>
          </a:p>
          <a:p>
            <a:r>
              <a:rPr lang="en-US" sz="1500" dirty="0"/>
              <a:t>Advantage Sales &amp; Marketing</a:t>
            </a:r>
          </a:p>
          <a:p>
            <a:r>
              <a:rPr lang="en-US" sz="1500" dirty="0"/>
              <a:t>Enterprise Rent-A-Car</a:t>
            </a:r>
          </a:p>
          <a:p>
            <a:r>
              <a:rPr lang="en-US" sz="1500" dirty="0"/>
              <a:t>Community Health Resources</a:t>
            </a:r>
          </a:p>
          <a:p>
            <a:r>
              <a:rPr lang="en-US" sz="1500" dirty="0"/>
              <a:t>Safeguard Security</a:t>
            </a:r>
          </a:p>
          <a:p>
            <a:r>
              <a:rPr lang="en-US" sz="1500" dirty="0"/>
              <a:t>Walgreens Boots Alliance Inc</a:t>
            </a:r>
          </a:p>
          <a:p>
            <a:r>
              <a:rPr lang="en-US" sz="1500" dirty="0"/>
              <a:t>Reyes Holdings</a:t>
            </a:r>
          </a:p>
          <a:p>
            <a:r>
              <a:rPr lang="en-US" sz="1500" dirty="0"/>
              <a:t>Collins Aerospace</a:t>
            </a:r>
          </a:p>
          <a:p>
            <a:r>
              <a:rPr lang="en-US" sz="1500" dirty="0"/>
              <a:t>Santander</a:t>
            </a:r>
          </a:p>
          <a:p>
            <a:r>
              <a:rPr lang="en-US" sz="1500" dirty="0"/>
              <a:t>Eppendorf</a:t>
            </a:r>
          </a:p>
          <a:p>
            <a:r>
              <a:rPr lang="en-US" sz="1500" dirty="0"/>
              <a:t>Harp Home Services</a:t>
            </a:r>
          </a:p>
          <a:p>
            <a:r>
              <a:rPr lang="en-US" sz="1500" dirty="0"/>
              <a:t>Symetra Life Insurance Company</a:t>
            </a:r>
          </a:p>
          <a:p>
            <a:r>
              <a:rPr lang="en-US" sz="1500" dirty="0" err="1"/>
              <a:t>Chr</a:t>
            </a:r>
            <a:endParaRPr lang="en-US" sz="1500" dirty="0"/>
          </a:p>
          <a:p>
            <a:r>
              <a:rPr lang="en-US" sz="1500" dirty="0"/>
              <a:t>Aspen Dental</a:t>
            </a:r>
          </a:p>
          <a:p>
            <a:r>
              <a:rPr lang="en-US" sz="1500" dirty="0"/>
              <a:t>Ashley Furniture</a:t>
            </a:r>
          </a:p>
          <a:p>
            <a:r>
              <a:rPr lang="en-US" sz="1500" dirty="0"/>
              <a:t>United States Postal Service</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50</a:t>
            </a:fld>
            <a:endParaRPr lang="en-US" dirty="0"/>
          </a:p>
        </p:txBody>
      </p:sp>
    </p:spTree>
    <p:extLst>
      <p:ext uri="{BB962C8B-B14F-4D97-AF65-F5344CB8AC3E}">
        <p14:creationId xmlns:p14="http://schemas.microsoft.com/office/powerpoint/2010/main" val="5280177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8"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51</a:t>
            </a:fld>
            <a:endParaRPr lang="en-US" dirty="0"/>
          </a:p>
        </p:txBody>
      </p:sp>
      <p:pic>
        <p:nvPicPr>
          <p:cNvPr id="3" name="Picture 2">
            <a:extLst>
              <a:ext uri="{FF2B5EF4-FFF2-40B4-BE49-F238E27FC236}">
                <a16:creationId xmlns:a16="http://schemas.microsoft.com/office/drawing/2014/main" id="{40E61A3C-51D6-4A01-B714-29F50735F471}"/>
              </a:ext>
            </a:extLst>
          </p:cNvPr>
          <p:cNvPicPr>
            <a:picLocks noChangeAspect="1"/>
          </p:cNvPicPr>
          <p:nvPr/>
        </p:nvPicPr>
        <p:blipFill>
          <a:blip r:embed="rId2"/>
          <a:stretch>
            <a:fillRect/>
          </a:stretch>
        </p:blipFill>
        <p:spPr>
          <a:xfrm>
            <a:off x="2257425" y="1143000"/>
            <a:ext cx="4629150" cy="5000625"/>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222708" y="0"/>
            <a:ext cx="8763000" cy="6016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52</a:t>
            </a:fld>
            <a:endParaRPr lang="en-US" dirty="0"/>
          </a:p>
        </p:txBody>
      </p:sp>
      <p:pic>
        <p:nvPicPr>
          <p:cNvPr id="3" name="Picture 2">
            <a:extLst>
              <a:ext uri="{FF2B5EF4-FFF2-40B4-BE49-F238E27FC236}">
                <a16:creationId xmlns:a16="http://schemas.microsoft.com/office/drawing/2014/main" id="{1AECA66A-200D-4A91-B14C-8833D8DFC027}"/>
              </a:ext>
            </a:extLst>
          </p:cNvPr>
          <p:cNvPicPr>
            <a:picLocks noChangeAspect="1"/>
          </p:cNvPicPr>
          <p:nvPr/>
        </p:nvPicPr>
        <p:blipFill>
          <a:blip r:embed="rId2"/>
          <a:stretch>
            <a:fillRect/>
          </a:stretch>
        </p:blipFill>
        <p:spPr>
          <a:xfrm>
            <a:off x="2508708" y="399005"/>
            <a:ext cx="4191000" cy="5772727"/>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53</a:t>
            </a:fld>
            <a:endParaRPr lang="en-US" dirty="0">
              <a:solidFill>
                <a:schemeClr val="tx2"/>
              </a:solidFill>
            </a:endParaRPr>
          </a:p>
        </p:txBody>
      </p:sp>
      <p:pic>
        <p:nvPicPr>
          <p:cNvPr id="4" name="Picture 3">
            <a:extLst>
              <a:ext uri="{FF2B5EF4-FFF2-40B4-BE49-F238E27FC236}">
                <a16:creationId xmlns:a16="http://schemas.microsoft.com/office/drawing/2014/main" id="{E28683B1-7AAB-431E-AB6B-4B714E93DDCD}"/>
              </a:ext>
            </a:extLst>
          </p:cNvPr>
          <p:cNvPicPr>
            <a:picLocks noChangeAspect="1"/>
          </p:cNvPicPr>
          <p:nvPr/>
        </p:nvPicPr>
        <p:blipFill>
          <a:blip r:embed="rId2"/>
          <a:stretch>
            <a:fillRect/>
          </a:stretch>
        </p:blipFill>
        <p:spPr>
          <a:xfrm>
            <a:off x="3346704" y="1371600"/>
            <a:ext cx="2450592" cy="4006807"/>
          </a:xfrm>
          <a:prstGeom prst="rect">
            <a:avLst/>
          </a:prstGeom>
        </p:spPr>
      </p:pic>
    </p:spTree>
    <p:extLst>
      <p:ext uri="{BB962C8B-B14F-4D97-AF65-F5344CB8AC3E}">
        <p14:creationId xmlns:p14="http://schemas.microsoft.com/office/powerpoint/2010/main" val="3098406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9600" y="2732"/>
            <a:ext cx="79248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Employers            </a:t>
            </a:r>
          </a:p>
          <a:p>
            <a:r>
              <a:rPr lang="en-US" sz="3200" dirty="0"/>
              <a:t>with the Most Job Ads</a:t>
            </a:r>
          </a:p>
        </p:txBody>
      </p:sp>
      <p:sp>
        <p:nvSpPr>
          <p:cNvPr id="14" name="Content Placeholder 2"/>
          <p:cNvSpPr txBox="1">
            <a:spLocks/>
          </p:cNvSpPr>
          <p:nvPr/>
        </p:nvSpPr>
        <p:spPr>
          <a:xfrm>
            <a:off x="914401" y="1069118"/>
            <a:ext cx="3657599" cy="451892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Day Kimball Healthcare</a:t>
            </a:r>
          </a:p>
          <a:p>
            <a:r>
              <a:rPr lang="en-US" sz="1500" dirty="0"/>
              <a:t>Staples</a:t>
            </a:r>
          </a:p>
          <a:p>
            <a:r>
              <a:rPr lang="en-US" sz="1500" dirty="0"/>
              <a:t>Quality Homemakers Incorporated</a:t>
            </a:r>
          </a:p>
          <a:p>
            <a:r>
              <a:rPr lang="en-US" sz="1500" dirty="0"/>
              <a:t>Rogers Corporation</a:t>
            </a:r>
          </a:p>
          <a:p>
            <a:r>
              <a:rPr lang="en-US" sz="1500" dirty="0"/>
              <a:t>CVS Health</a:t>
            </a:r>
          </a:p>
          <a:p>
            <a:r>
              <a:rPr lang="en-US" sz="1500" dirty="0"/>
              <a:t>PepsiCo Inc.</a:t>
            </a:r>
          </a:p>
          <a:p>
            <a:r>
              <a:rPr lang="en-US" sz="1500" dirty="0"/>
              <a:t>Petco</a:t>
            </a:r>
          </a:p>
          <a:p>
            <a:r>
              <a:rPr lang="en-US" sz="1500" dirty="0"/>
              <a:t>Hartford Healthcare</a:t>
            </a:r>
          </a:p>
          <a:p>
            <a:r>
              <a:rPr lang="en-US" sz="1500" dirty="0"/>
              <a:t>Utilities Service</a:t>
            </a:r>
          </a:p>
          <a:p>
            <a:r>
              <a:rPr lang="en-US" sz="1500" dirty="0"/>
              <a:t>Citizens Financial Group</a:t>
            </a:r>
          </a:p>
          <a:p>
            <a:r>
              <a:rPr lang="en-US" sz="1500" dirty="0"/>
              <a:t>Maine Drilling Blasting</a:t>
            </a:r>
          </a:p>
          <a:p>
            <a:r>
              <a:rPr lang="en-US" sz="1500" dirty="0"/>
              <a:t>Capstone Logistics Group</a:t>
            </a:r>
          </a:p>
          <a:p>
            <a:r>
              <a:rPr lang="en-US" sz="1500" dirty="0"/>
              <a:t>Aldi</a:t>
            </a:r>
          </a:p>
          <a:p>
            <a:r>
              <a:rPr lang="en-US" sz="1500" dirty="0" err="1"/>
              <a:t>Aveanna</a:t>
            </a:r>
            <a:r>
              <a:rPr lang="en-US" sz="1500" dirty="0"/>
              <a:t> Healthcare</a:t>
            </a:r>
          </a:p>
          <a:p>
            <a:r>
              <a:rPr lang="en-US" sz="1500" dirty="0"/>
              <a:t>Compass Group North America</a:t>
            </a:r>
          </a:p>
          <a:p>
            <a:r>
              <a:rPr lang="en-US" sz="1500" dirty="0"/>
              <a:t>Asplundh Tree Expert Company</a:t>
            </a:r>
          </a:p>
          <a:p>
            <a:r>
              <a:rPr lang="en-US" sz="1500" dirty="0"/>
              <a:t>Putnam Plastics</a:t>
            </a:r>
          </a:p>
          <a:p>
            <a:r>
              <a:rPr lang="en-US" sz="1500" dirty="0" err="1"/>
              <a:t>Spirol</a:t>
            </a:r>
            <a:r>
              <a:rPr lang="en-US" sz="1500" dirty="0"/>
              <a:t> International Corporation</a:t>
            </a:r>
          </a:p>
          <a:p>
            <a:r>
              <a:rPr lang="en-US" sz="1500" dirty="0"/>
              <a:t>Hampton</a:t>
            </a:r>
          </a:p>
        </p:txBody>
      </p:sp>
      <p:sp>
        <p:nvSpPr>
          <p:cNvPr id="15" name="Content Placeholder 3"/>
          <p:cNvSpPr txBox="1">
            <a:spLocks/>
          </p:cNvSpPr>
          <p:nvPr/>
        </p:nvSpPr>
        <p:spPr>
          <a:xfrm>
            <a:off x="4572000" y="1083199"/>
            <a:ext cx="3632905" cy="460027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McDonald's</a:t>
            </a:r>
          </a:p>
          <a:p>
            <a:r>
              <a:rPr lang="en-US" sz="1500" dirty="0"/>
              <a:t>Advance Auto Parts Incorporated</a:t>
            </a:r>
          </a:p>
          <a:p>
            <a:r>
              <a:rPr lang="en-US" sz="1500" dirty="0"/>
              <a:t>Generations Family Health Center</a:t>
            </a:r>
          </a:p>
          <a:p>
            <a:r>
              <a:rPr lang="en-US" sz="1500" dirty="0"/>
              <a:t>Morgan Corporation</a:t>
            </a:r>
          </a:p>
          <a:p>
            <a:r>
              <a:rPr lang="en-US" sz="1500" dirty="0"/>
              <a:t>Rodriguez</a:t>
            </a:r>
          </a:p>
          <a:p>
            <a:r>
              <a:rPr lang="en-US" sz="1500" dirty="0" err="1"/>
              <a:t>Dattco</a:t>
            </a:r>
            <a:endParaRPr lang="en-US" sz="1500" dirty="0"/>
          </a:p>
          <a:p>
            <a:r>
              <a:rPr lang="en-US" sz="1500" dirty="0"/>
              <a:t>Walgreens Boots Alliance Inc</a:t>
            </a:r>
          </a:p>
          <a:p>
            <a:r>
              <a:rPr lang="en-US" sz="1500" dirty="0"/>
              <a:t>United Natural Foods</a:t>
            </a:r>
          </a:p>
          <a:p>
            <a:r>
              <a:rPr lang="en-US" sz="1500" dirty="0"/>
              <a:t>YMCA</a:t>
            </a:r>
          </a:p>
          <a:p>
            <a:r>
              <a:rPr lang="en-US" sz="1500" dirty="0"/>
              <a:t>State of Connecticut</a:t>
            </a:r>
          </a:p>
          <a:p>
            <a:r>
              <a:rPr lang="en-US" sz="1500" dirty="0"/>
              <a:t>Pomfret School</a:t>
            </a:r>
          </a:p>
          <a:p>
            <a:r>
              <a:rPr lang="en-US" sz="1500" dirty="0"/>
              <a:t>Fogo De Chao</a:t>
            </a:r>
          </a:p>
          <a:p>
            <a:r>
              <a:rPr lang="en-US" sz="1500" dirty="0"/>
              <a:t>Sonoco Products Company</a:t>
            </a:r>
          </a:p>
          <a:p>
            <a:r>
              <a:rPr lang="en-US" sz="1500" dirty="0"/>
              <a:t>Companions Homemakers Incorporated</a:t>
            </a:r>
          </a:p>
          <a:p>
            <a:r>
              <a:rPr lang="en-US" sz="1500" dirty="0"/>
              <a:t>Danaher Corporation</a:t>
            </a:r>
          </a:p>
          <a:p>
            <a:r>
              <a:rPr lang="en-US" sz="1500" dirty="0"/>
              <a:t>Berkshire Bank</a:t>
            </a:r>
          </a:p>
          <a:p>
            <a:r>
              <a:rPr lang="en-US" sz="1500" dirty="0"/>
              <a:t>Premise Health</a:t>
            </a:r>
          </a:p>
          <a:p>
            <a:r>
              <a:rPr lang="en-US" sz="1500" dirty="0" err="1"/>
              <a:t>Quikrete</a:t>
            </a:r>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54</a:t>
            </a:fld>
            <a:endParaRPr lang="en-US" dirty="0">
              <a:solidFill>
                <a:schemeClr val="tx2"/>
              </a:solidFill>
            </a:endParaRPr>
          </a:p>
        </p:txBody>
      </p:sp>
    </p:spTree>
    <p:extLst>
      <p:ext uri="{BB962C8B-B14F-4D97-AF65-F5344CB8AC3E}">
        <p14:creationId xmlns:p14="http://schemas.microsoft.com/office/powerpoint/2010/main" val="5280177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0306"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55</a:t>
            </a:fld>
            <a:endParaRPr lang="en-US" dirty="0"/>
          </a:p>
        </p:txBody>
      </p:sp>
      <p:pic>
        <p:nvPicPr>
          <p:cNvPr id="4" name="Picture 3">
            <a:extLst>
              <a:ext uri="{FF2B5EF4-FFF2-40B4-BE49-F238E27FC236}">
                <a16:creationId xmlns:a16="http://schemas.microsoft.com/office/drawing/2014/main" id="{5D8083F5-EA69-44B5-AE27-8D94DA40BA63}"/>
              </a:ext>
            </a:extLst>
          </p:cNvPr>
          <p:cNvPicPr>
            <a:picLocks noChangeAspect="1"/>
          </p:cNvPicPr>
          <p:nvPr/>
        </p:nvPicPr>
        <p:blipFill>
          <a:blip r:embed="rId2"/>
          <a:stretch>
            <a:fillRect/>
          </a:stretch>
        </p:blipFill>
        <p:spPr>
          <a:xfrm>
            <a:off x="2087792" y="1201168"/>
            <a:ext cx="4943475" cy="5000625"/>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(860) 263-6287</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56</a:t>
            </a:fld>
            <a:endParaRPr lang="en-US" dirty="0">
              <a:solidFill>
                <a:schemeClr val="tx2"/>
              </a:solidFill>
            </a:endParaRPr>
          </a:p>
        </p:txBody>
      </p:sp>
    </p:spTree>
    <p:extLst>
      <p:ext uri="{BB962C8B-B14F-4D97-AF65-F5344CB8AC3E}">
        <p14:creationId xmlns:p14="http://schemas.microsoft.com/office/powerpoint/2010/main" val="401757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2" name="Picture 1">
            <a:extLst>
              <a:ext uri="{FF2B5EF4-FFF2-40B4-BE49-F238E27FC236}">
                <a16:creationId xmlns:a16="http://schemas.microsoft.com/office/drawing/2014/main" id="{9A858FCF-E267-45E5-9397-6389F34D5000}"/>
              </a:ext>
            </a:extLst>
          </p:cNvPr>
          <p:cNvPicPr>
            <a:picLocks noChangeAspect="1"/>
          </p:cNvPicPr>
          <p:nvPr/>
        </p:nvPicPr>
        <p:blipFill>
          <a:blip r:embed="rId2"/>
          <a:stretch>
            <a:fillRect/>
          </a:stretch>
        </p:blipFill>
        <p:spPr>
          <a:xfrm>
            <a:off x="642375" y="127872"/>
            <a:ext cx="7859249" cy="6158628"/>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33413"/>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365193B5-C371-472B-9BAE-161C6D7B52A6}"/>
              </a:ext>
            </a:extLst>
          </p:cNvPr>
          <p:cNvPicPr>
            <a:picLocks noChangeAspect="1"/>
          </p:cNvPicPr>
          <p:nvPr/>
        </p:nvPicPr>
        <p:blipFill>
          <a:blip r:embed="rId2"/>
          <a:stretch>
            <a:fillRect/>
          </a:stretch>
        </p:blipFill>
        <p:spPr>
          <a:xfrm>
            <a:off x="1463758" y="513490"/>
            <a:ext cx="5478868" cy="5640487"/>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January 2021.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48,714 in January 2021.</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(9,910 postings), </a:t>
            </a:r>
            <a:r>
              <a:rPr lang="en-US" sz="1900" b="1" dirty="0"/>
              <a:t>Retail Trade </a:t>
            </a:r>
            <a:r>
              <a:rPr lang="en-US" sz="1900" dirty="0"/>
              <a:t>(6,320 postings), </a:t>
            </a:r>
            <a:r>
              <a:rPr lang="en-US" sz="1900" b="1" dirty="0"/>
              <a:t>Finance and Insurance </a:t>
            </a:r>
            <a:r>
              <a:rPr lang="en-US" sz="1900" dirty="0"/>
              <a:t>(4,129 posting), </a:t>
            </a:r>
            <a:r>
              <a:rPr lang="en-US" sz="1900" b="1" dirty="0"/>
              <a:t>Manufacturing </a:t>
            </a:r>
            <a:r>
              <a:rPr lang="en-US" sz="1900" dirty="0"/>
              <a:t>(3,629 postings), and </a:t>
            </a:r>
            <a:r>
              <a:rPr lang="en-US" sz="1900" b="1" dirty="0"/>
              <a:t>Professional, Scientific, and Technical Services </a:t>
            </a:r>
            <a:r>
              <a:rPr lang="en-US" sz="1900" dirty="0"/>
              <a:t>(3,455 postings).</a:t>
            </a:r>
          </a:p>
          <a:p>
            <a:endParaRPr lang="en-US" sz="1900" b="1" dirty="0"/>
          </a:p>
          <a:p>
            <a:r>
              <a:rPr lang="en-US" sz="1900" b="1" dirty="0"/>
              <a:t>Occupations </a:t>
            </a:r>
            <a:r>
              <a:rPr lang="en-US" sz="1900" dirty="0"/>
              <a:t>with the most postings were </a:t>
            </a:r>
            <a:r>
              <a:rPr lang="en-US" sz="1900" b="1" dirty="0"/>
              <a:t>Registered Nurses  </a:t>
            </a:r>
            <a:r>
              <a:rPr lang="en-US" sz="1900" dirty="0"/>
              <a:t>(1,993 postings), </a:t>
            </a:r>
            <a:r>
              <a:rPr lang="en-US" sz="1900" b="1" dirty="0"/>
              <a:t> Retail Salesperson </a:t>
            </a:r>
            <a:r>
              <a:rPr lang="en-US" sz="1900" dirty="0"/>
              <a:t>(1,736 postings), </a:t>
            </a:r>
            <a:r>
              <a:rPr lang="en-US" sz="1900" b="1" dirty="0"/>
              <a:t>Supervisors of Retail Sales Workers</a:t>
            </a:r>
            <a:r>
              <a:rPr lang="en-US" sz="1900" dirty="0"/>
              <a:t> (1,313 postings)  </a:t>
            </a:r>
            <a:r>
              <a:rPr lang="en-US" sz="1900" b="1" dirty="0"/>
              <a:t>Sales Representatives, Wholesale and Manufacturing </a:t>
            </a:r>
            <a:r>
              <a:rPr lang="en-US" sz="1900" dirty="0"/>
              <a:t>(1,268 postings) and </a:t>
            </a:r>
            <a:r>
              <a:rPr lang="en-US" sz="1900" b="1" dirty="0"/>
              <a:t>Customer Service Representatives </a:t>
            </a:r>
            <a:r>
              <a:rPr lang="en-US" sz="1900" dirty="0"/>
              <a:t>(914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35789</TotalTime>
  <Words>2882</Words>
  <Application>Microsoft Office PowerPoint</Application>
  <PresentationFormat>On-screen Show (4:3)</PresentationFormat>
  <Paragraphs>606</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1293</cp:revision>
  <cp:lastPrinted>2020-12-22T14:19:03Z</cp:lastPrinted>
  <dcterms:created xsi:type="dcterms:W3CDTF">2016-10-12T17:47:24Z</dcterms:created>
  <dcterms:modified xsi:type="dcterms:W3CDTF">2021-03-10T16:02:36Z</dcterms:modified>
</cp:coreProperties>
</file>